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18" r:id="rId1"/>
  </p:sldMasterIdLst>
  <p:notesMasterIdLst>
    <p:notesMasterId r:id="rId33"/>
  </p:notesMasterIdLst>
  <p:sldIdLst>
    <p:sldId id="256" r:id="rId2"/>
    <p:sldId id="316" r:id="rId3"/>
    <p:sldId id="317" r:id="rId4"/>
    <p:sldId id="318" r:id="rId5"/>
    <p:sldId id="319" r:id="rId6"/>
    <p:sldId id="320" r:id="rId7"/>
    <p:sldId id="321" r:id="rId8"/>
    <p:sldId id="322" r:id="rId9"/>
    <p:sldId id="323" r:id="rId10"/>
    <p:sldId id="327" r:id="rId11"/>
    <p:sldId id="340" r:id="rId12"/>
    <p:sldId id="341" r:id="rId13"/>
    <p:sldId id="328" r:id="rId14"/>
    <p:sldId id="342" r:id="rId15"/>
    <p:sldId id="329" r:id="rId16"/>
    <p:sldId id="330" r:id="rId17"/>
    <p:sldId id="324" r:id="rId18"/>
    <p:sldId id="326" r:id="rId19"/>
    <p:sldId id="331" r:id="rId20"/>
    <p:sldId id="352" r:id="rId21"/>
    <p:sldId id="351" r:id="rId22"/>
    <p:sldId id="334" r:id="rId23"/>
    <p:sldId id="353" r:id="rId24"/>
    <p:sldId id="350" r:id="rId25"/>
    <p:sldId id="343" r:id="rId26"/>
    <p:sldId id="344" r:id="rId27"/>
    <p:sldId id="345" r:id="rId28"/>
    <p:sldId id="335" r:id="rId29"/>
    <p:sldId id="346" r:id="rId30"/>
    <p:sldId id="354" r:id="rId31"/>
    <p:sldId id="336" r:id="rId32"/>
  </p:sldIdLst>
  <p:sldSz cx="9144000" cy="5143500" type="screen16x9"/>
  <p:notesSz cx="6858000" cy="9144000"/>
  <p:embeddedFontLst>
    <p:embeddedFont>
      <p:font typeface="Arial Black" panose="020B0A04020102020204" pitchFamily="34" charset="0"/>
      <p:bold r:id="rId34"/>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Orta Stil 2 - Vurgu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109" d="100"/>
          <a:sy n="109" d="100"/>
        </p:scale>
        <p:origin x="734" y="8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font" Target="fonts/font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a:xfrm>
            <a:off x="381000" y="685800"/>
            <a:ext cx="6096000" cy="3429000"/>
          </a:xfrm>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11</a:t>
            </a:fld>
            <a:endParaRPr lang="tr-TR"/>
          </a:p>
        </p:txBody>
      </p:sp>
    </p:spTree>
    <p:extLst>
      <p:ext uri="{BB962C8B-B14F-4D97-AF65-F5344CB8AC3E}">
        <p14:creationId xmlns:p14="http://schemas.microsoft.com/office/powerpoint/2010/main" val="22289580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a:xfrm>
            <a:off x="381000" y="685800"/>
            <a:ext cx="6096000" cy="3429000"/>
          </a:xfrm>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12</a:t>
            </a:fld>
            <a:endParaRPr lang="tr-TR"/>
          </a:p>
        </p:txBody>
      </p:sp>
    </p:spTree>
    <p:extLst>
      <p:ext uri="{BB962C8B-B14F-4D97-AF65-F5344CB8AC3E}">
        <p14:creationId xmlns:p14="http://schemas.microsoft.com/office/powerpoint/2010/main" val="26984088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tr-TR"/>
              <a:t>Asıl başlık stilini düzenlemek için tıklayın</a:t>
            </a:r>
            <a:endParaRPr lang="en-US" dirty="0"/>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tr-TR"/>
              <a:t>Asıl alt başlık stilini düzenlemek için tıklayın</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12/22/2024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tr" smtClean="0"/>
              <a:t>‹#›</a:t>
            </a:fld>
            <a:endParaRPr lang="tr"/>
          </a:p>
        </p:txBody>
      </p:sp>
    </p:spTree>
    <p:extLst>
      <p:ext uri="{BB962C8B-B14F-4D97-AF65-F5344CB8AC3E}">
        <p14:creationId xmlns:p14="http://schemas.microsoft.com/office/powerpoint/2010/main" val="664913694"/>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Başlık ve Dikey Meti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Vertical Text Placeholder 2"/>
          <p:cNvSpPr>
            <a:spLocks noGrp="1"/>
          </p:cNvSpPr>
          <p:nvPr>
            <p:ph type="body" orient="vert" idx="1"/>
          </p:nvPr>
        </p:nvSpPr>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12/22/2024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tr" smtClean="0"/>
              <a:t>‹#›</a:t>
            </a:fld>
            <a:endParaRPr lang="tr"/>
          </a:p>
        </p:txBody>
      </p:sp>
    </p:spTree>
    <p:extLst>
      <p:ext uri="{BB962C8B-B14F-4D97-AF65-F5344CB8AC3E}">
        <p14:creationId xmlns:p14="http://schemas.microsoft.com/office/powerpoint/2010/main" val="305503195"/>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tr-TR"/>
              <a:t>Asıl başlık stilini düzenlemek için tıklayın</a:t>
            </a:r>
            <a:endParaRPr lang="en-US" dirty="0"/>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12/22/2024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tr" smtClean="0"/>
              <a:t>‹#›</a:t>
            </a:fld>
            <a:endParaRPr lang="tr"/>
          </a:p>
        </p:txBody>
      </p:sp>
    </p:spTree>
    <p:extLst>
      <p:ext uri="{BB962C8B-B14F-4D97-AF65-F5344CB8AC3E}">
        <p14:creationId xmlns:p14="http://schemas.microsoft.com/office/powerpoint/2010/main" val="4286165803"/>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Başlık ve İçerik">
    <p:spTree>
      <p:nvGrpSpPr>
        <p:cNvPr id="1" name=""/>
        <p:cNvGrpSpPr/>
        <p:nvPr/>
      </p:nvGrpSpPr>
      <p:grpSpPr>
        <a:xfrm>
          <a:off x="0" y="0"/>
          <a:ext cx="0" cy="0"/>
          <a:chOff x="0" y="0"/>
          <a:chExt cx="0" cy="0"/>
        </a:xfrm>
      </p:grpSpPr>
      <p:sp>
        <p:nvSpPr>
          <p:cNvPr id="15" name="Resim Yer Tutucusu 14">
            <a:extLst>
              <a:ext uri="{FF2B5EF4-FFF2-40B4-BE49-F238E27FC236}">
                <a16:creationId xmlns:a16="http://schemas.microsoft.com/office/drawing/2014/main" id="{E62FC6D8-DD87-4B93-8491-43C84EE63FE2}"/>
              </a:ext>
            </a:extLst>
          </p:cNvPr>
          <p:cNvSpPr>
            <a:spLocks noGrp="1"/>
          </p:cNvSpPr>
          <p:nvPr>
            <p:ph type="pic" sz="quarter" idx="13"/>
          </p:nvPr>
        </p:nvSpPr>
        <p:spPr>
          <a:xfrm>
            <a:off x="5588974" y="1249140"/>
            <a:ext cx="3200220" cy="3200226"/>
          </a:xfrm>
          <a:custGeom>
            <a:avLst/>
            <a:gdLst>
              <a:gd name="connsiteX0" fmla="*/ 2133823 w 4266960"/>
              <a:gd name="connsiteY0" fmla="*/ 0 h 4266968"/>
              <a:gd name="connsiteX1" fmla="*/ 4256628 w 4266960"/>
              <a:gd name="connsiteY1" fmla="*/ 1915652 h 4266968"/>
              <a:gd name="connsiteX2" fmla="*/ 4266960 w 4266960"/>
              <a:gd name="connsiteY2" fmla="*/ 2120258 h 4266968"/>
              <a:gd name="connsiteX3" fmla="*/ 4266960 w 4266960"/>
              <a:gd name="connsiteY3" fmla="*/ 2147389 h 4266968"/>
              <a:gd name="connsiteX4" fmla="*/ 4256628 w 4266960"/>
              <a:gd name="connsiteY4" fmla="*/ 2351994 h 4266968"/>
              <a:gd name="connsiteX5" fmla="*/ 2351994 w 4266960"/>
              <a:gd name="connsiteY5" fmla="*/ 4256629 h 4266968"/>
              <a:gd name="connsiteX6" fmla="*/ 2147230 w 4266960"/>
              <a:gd name="connsiteY6" fmla="*/ 4266968 h 4266968"/>
              <a:gd name="connsiteX7" fmla="*/ 2120416 w 4266960"/>
              <a:gd name="connsiteY7" fmla="*/ 4266968 h 4266968"/>
              <a:gd name="connsiteX8" fmla="*/ 1915652 w 4266960"/>
              <a:gd name="connsiteY8" fmla="*/ 4256629 h 4266968"/>
              <a:gd name="connsiteX9" fmla="*/ 0 w 4266960"/>
              <a:gd name="connsiteY9" fmla="*/ 2133823 h 4266968"/>
              <a:gd name="connsiteX10" fmla="*/ 2133823 w 4266960"/>
              <a:gd name="connsiteY10" fmla="*/ 0 h 426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66960" h="4266968">
                <a:moveTo>
                  <a:pt x="2133823" y="0"/>
                </a:moveTo>
                <a:cubicBezTo>
                  <a:pt x="3238644" y="0"/>
                  <a:pt x="4147355" y="839660"/>
                  <a:pt x="4256628" y="1915652"/>
                </a:cubicBezTo>
                <a:lnTo>
                  <a:pt x="4266960" y="2120258"/>
                </a:lnTo>
                <a:lnTo>
                  <a:pt x="4266960" y="2147389"/>
                </a:lnTo>
                <a:lnTo>
                  <a:pt x="4256628" y="2351994"/>
                </a:lnTo>
                <a:cubicBezTo>
                  <a:pt x="4154640" y="3356254"/>
                  <a:pt x="3356253" y="4154640"/>
                  <a:pt x="2351994" y="4256629"/>
                </a:cubicBezTo>
                <a:lnTo>
                  <a:pt x="2147230" y="4266968"/>
                </a:lnTo>
                <a:lnTo>
                  <a:pt x="2120416" y="4266968"/>
                </a:lnTo>
                <a:lnTo>
                  <a:pt x="1915652" y="4256629"/>
                </a:lnTo>
                <a:cubicBezTo>
                  <a:pt x="839660" y="4147356"/>
                  <a:pt x="0" y="3238645"/>
                  <a:pt x="0" y="2133823"/>
                </a:cubicBezTo>
                <a:cubicBezTo>
                  <a:pt x="0" y="955346"/>
                  <a:pt x="955346" y="0"/>
                  <a:pt x="2133823" y="0"/>
                </a:cubicBezTo>
                <a:close/>
              </a:path>
            </a:pathLst>
          </a:custGeom>
        </p:spPr>
        <p:txBody>
          <a:bodyPr wrap="square" rtlCol="0" anchor="ctr">
            <a:noAutofit/>
          </a:bodyPr>
          <a:lstStyle>
            <a:lvl1pPr algn="ctr">
              <a:buNone/>
              <a:defRPr/>
            </a:lvl1pPr>
          </a:lstStyle>
          <a:p>
            <a:pPr rtl="0"/>
            <a:r>
              <a:rPr lang="tr-TR" noProof="0"/>
              <a:t>Resim eklemek için simgeye tıklayın</a:t>
            </a:r>
          </a:p>
        </p:txBody>
      </p:sp>
      <p:sp>
        <p:nvSpPr>
          <p:cNvPr id="2" name="Başlık 1">
            <a:extLst>
              <a:ext uri="{FF2B5EF4-FFF2-40B4-BE49-F238E27FC236}">
                <a16:creationId xmlns:a16="http://schemas.microsoft.com/office/drawing/2014/main" id="{9696CF8C-1EA0-4E47-AC60-CAC3B80A3C5D}"/>
              </a:ext>
            </a:extLst>
          </p:cNvPr>
          <p:cNvSpPr>
            <a:spLocks noGrp="1"/>
          </p:cNvSpPr>
          <p:nvPr>
            <p:ph type="title" hasCustomPrompt="1"/>
          </p:nvPr>
        </p:nvSpPr>
        <p:spPr>
          <a:xfrm>
            <a:off x="603504" y="1001268"/>
            <a:ext cx="4642866" cy="884682"/>
          </a:xfrm>
        </p:spPr>
        <p:txBody>
          <a:bodyPr lIns="91440" tIns="45720" rIns="91440" bIns="45720" rtlCol="0" anchor="b"/>
          <a:lstStyle>
            <a:lvl1pPr>
              <a:defRPr sz="4050"/>
            </a:lvl1pPr>
          </a:lstStyle>
          <a:p>
            <a:pPr rtl="0"/>
            <a:r>
              <a:rPr lang="tr-TR" noProof="0"/>
              <a:t>Esas başlık stilini düzenlemek için tıklayın</a:t>
            </a:r>
          </a:p>
        </p:txBody>
      </p:sp>
      <p:sp>
        <p:nvSpPr>
          <p:cNvPr id="3" name="İçerik Yer Tutucusu 2">
            <a:extLst>
              <a:ext uri="{FF2B5EF4-FFF2-40B4-BE49-F238E27FC236}">
                <a16:creationId xmlns:a16="http://schemas.microsoft.com/office/drawing/2014/main" id="{628CABF8-19D8-4F3C-994F-4D35EC7A2C3E}"/>
              </a:ext>
            </a:extLst>
          </p:cNvPr>
          <p:cNvSpPr>
            <a:spLocks noGrp="1"/>
          </p:cNvSpPr>
          <p:nvPr>
            <p:ph idx="1"/>
          </p:nvPr>
        </p:nvSpPr>
        <p:spPr>
          <a:xfrm>
            <a:off x="637794" y="2119122"/>
            <a:ext cx="4642866" cy="2510028"/>
          </a:xfrm>
        </p:spPr>
        <p:txBody>
          <a:bodyPr rtlCol="0"/>
          <a:lstStyle>
            <a:lvl1pPr marL="0" indent="0">
              <a:lnSpc>
                <a:spcPct val="110000"/>
              </a:lnSpc>
              <a:buNone/>
              <a:defRPr sz="1500"/>
            </a:lvl1pPr>
            <a:lvl2pPr marL="171450">
              <a:defRPr sz="1350"/>
            </a:lvl2pPr>
            <a:lvl3pPr marL="342900">
              <a:defRPr sz="1200"/>
            </a:lvl3pPr>
            <a:lvl4pPr marL="514350">
              <a:defRPr sz="1050"/>
            </a:lvl4pPr>
            <a:lvl5pPr>
              <a:defRPr sz="1050"/>
            </a:lvl5pPr>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p:txBody>
      </p:sp>
      <p:sp>
        <p:nvSpPr>
          <p:cNvPr id="4" name="Tarih Yer Tutucusu 3">
            <a:extLst>
              <a:ext uri="{FF2B5EF4-FFF2-40B4-BE49-F238E27FC236}">
                <a16:creationId xmlns:a16="http://schemas.microsoft.com/office/drawing/2014/main" id="{D097BB2D-4E2C-4490-A2A3-4B68BCC5D2F9}"/>
              </a:ext>
            </a:extLst>
          </p:cNvPr>
          <p:cNvSpPr>
            <a:spLocks noGrp="1"/>
          </p:cNvSpPr>
          <p:nvPr>
            <p:ph type="dt" sz="half" idx="10"/>
          </p:nvPr>
        </p:nvSpPr>
        <p:spPr/>
        <p:txBody>
          <a:bodyPr rtlCol="0"/>
          <a:lstStyle>
            <a:lvl1pPr>
              <a:defRPr>
                <a:solidFill>
                  <a:schemeClr val="accent2"/>
                </a:solidFill>
              </a:defRPr>
            </a:lvl1pPr>
          </a:lstStyle>
          <a:p>
            <a:pPr rtl="0"/>
            <a:r>
              <a:rPr lang="tr-TR" noProof="0"/>
              <a:t>03.09.20XX</a:t>
            </a:r>
          </a:p>
        </p:txBody>
      </p:sp>
      <p:sp>
        <p:nvSpPr>
          <p:cNvPr id="5" name="Alt Bilgi Yer Tutucusu 4">
            <a:extLst>
              <a:ext uri="{FF2B5EF4-FFF2-40B4-BE49-F238E27FC236}">
                <a16:creationId xmlns:a16="http://schemas.microsoft.com/office/drawing/2014/main" id="{6140F15D-DD72-46D5-BF0F-F5064710700E}"/>
              </a:ext>
            </a:extLst>
          </p:cNvPr>
          <p:cNvSpPr>
            <a:spLocks noGrp="1"/>
          </p:cNvSpPr>
          <p:nvPr>
            <p:ph type="ftr" sz="quarter" idx="11"/>
          </p:nvPr>
        </p:nvSpPr>
        <p:spPr>
          <a:xfrm>
            <a:off x="5973318" y="466344"/>
            <a:ext cx="3086100" cy="273844"/>
          </a:xfrm>
        </p:spPr>
        <p:txBody>
          <a:bodyPr rtlCol="0"/>
          <a:lstStyle>
            <a:lvl1pPr>
              <a:defRPr baseline="0">
                <a:solidFill>
                  <a:schemeClr val="accent2"/>
                </a:solidFill>
              </a:defRPr>
            </a:lvl1pPr>
          </a:lstStyle>
          <a:p>
            <a:pPr rtl="0"/>
            <a:r>
              <a:rPr lang="tr-TR" noProof="0"/>
              <a:t>Sunu Başlığı</a:t>
            </a:r>
          </a:p>
        </p:txBody>
      </p:sp>
      <p:sp>
        <p:nvSpPr>
          <p:cNvPr id="6" name="Slayt Numarası Yer Tutucusu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rtlCol="0"/>
          <a:lstStyle>
            <a:lvl1pPr>
              <a:defRPr>
                <a:solidFill>
                  <a:schemeClr val="accent2"/>
                </a:solidFill>
              </a:defRPr>
            </a:lvl1pPr>
          </a:lstStyle>
          <a:p>
            <a:pPr rtl="0"/>
            <a:fld id="{D8DA9DAA-006C-4F4B-980E-E3DF019B24E2}" type="slidenum">
              <a:rPr lang="tr-TR" noProof="0" smtClean="0"/>
              <a:pPr/>
              <a:t>‹#›</a:t>
            </a:fld>
            <a:endParaRPr lang="tr-TR" noProof="0"/>
          </a:p>
        </p:txBody>
      </p:sp>
      <p:cxnSp>
        <p:nvCxnSpPr>
          <p:cNvPr id="9" name="Düz Bağlayıcı 8">
            <a:extLst>
              <a:ext uri="{FF2B5EF4-FFF2-40B4-BE49-F238E27FC236}">
                <a16:creationId xmlns:a16="http://schemas.microsoft.com/office/drawing/2014/main" id="{FA8B3D0E-ED3F-46FA-AE79-5FEFDE9168E3}"/>
              </a:ext>
            </a:extLst>
          </p:cNvPr>
          <p:cNvCxnSpPr>
            <a:cxnSpLocks/>
          </p:cNvCxnSpPr>
          <p:nvPr userDrawn="1"/>
        </p:nvCxnSpPr>
        <p:spPr>
          <a:xfrm>
            <a:off x="1" y="604853"/>
            <a:ext cx="5927792" cy="0"/>
          </a:xfrm>
          <a:prstGeom prst="line">
            <a:avLst/>
          </a:prstGeom>
          <a:ln w="25400" cap="sq">
            <a:gradFill flip="none" rotWithShape="1">
              <a:gsLst>
                <a:gs pos="0">
                  <a:schemeClr val="accent2"/>
                </a:gs>
                <a:gs pos="100000">
                  <a:schemeClr val="accent4"/>
                </a:gs>
              </a:gsLst>
              <a:lin ang="10800000" scaled="1"/>
              <a:tileRect/>
            </a:gradFill>
            <a:bevel/>
          </a:ln>
        </p:spPr>
        <p:style>
          <a:lnRef idx="1">
            <a:schemeClr val="accent1"/>
          </a:lnRef>
          <a:fillRef idx="0">
            <a:schemeClr val="accent1"/>
          </a:fillRef>
          <a:effectRef idx="0">
            <a:schemeClr val="accent1"/>
          </a:effectRef>
          <a:fontRef idx="minor">
            <a:schemeClr val="tx1"/>
          </a:fontRef>
        </p:style>
      </p:cxnSp>
      <p:sp>
        <p:nvSpPr>
          <p:cNvPr id="17" name="Grafik 10">
            <a:extLst>
              <a:ext uri="{FF2B5EF4-FFF2-40B4-BE49-F238E27FC236}">
                <a16:creationId xmlns:a16="http://schemas.microsoft.com/office/drawing/2014/main" id="{AAD06B87-D9B2-4F94-B734-A8F039A2033F}"/>
              </a:ext>
            </a:extLst>
          </p:cNvPr>
          <p:cNvSpPr/>
          <p:nvPr userDrawn="1"/>
        </p:nvSpPr>
        <p:spPr>
          <a:xfrm>
            <a:off x="8461192" y="1552992"/>
            <a:ext cx="68354" cy="6835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pPr rtl="0"/>
            <a:endParaRPr lang="tr-TR" sz="1350" noProof="0"/>
          </a:p>
        </p:txBody>
      </p:sp>
      <p:sp>
        <p:nvSpPr>
          <p:cNvPr id="19" name="Grafik 11">
            <a:extLst>
              <a:ext uri="{FF2B5EF4-FFF2-40B4-BE49-F238E27FC236}">
                <a16:creationId xmlns:a16="http://schemas.microsoft.com/office/drawing/2014/main" id="{BB13A13C-36EA-4B13-9175-C5FE95B34D33}"/>
              </a:ext>
            </a:extLst>
          </p:cNvPr>
          <p:cNvSpPr/>
          <p:nvPr userDrawn="1"/>
        </p:nvSpPr>
        <p:spPr>
          <a:xfrm>
            <a:off x="8226961" y="1335010"/>
            <a:ext cx="104279" cy="10427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pPr rtl="0"/>
            <a:endParaRPr lang="tr-TR" sz="1350" noProof="0"/>
          </a:p>
        </p:txBody>
      </p:sp>
    </p:spTree>
    <p:extLst>
      <p:ext uri="{BB962C8B-B14F-4D97-AF65-F5344CB8AC3E}">
        <p14:creationId xmlns:p14="http://schemas.microsoft.com/office/powerpoint/2010/main" val="24282292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Content Placeholder 2"/>
          <p:cNvSpPr>
            <a:spLocks noGrp="1"/>
          </p:cNvSpPr>
          <p:nvPr>
            <p:ph idx="1"/>
          </p:nvPr>
        </p:nvSpPr>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12/22/2024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tr" smtClean="0"/>
              <a:t>‹#›</a:t>
            </a:fld>
            <a:endParaRPr lang="tr"/>
          </a:p>
        </p:txBody>
      </p:sp>
    </p:spTree>
    <p:extLst>
      <p:ext uri="{BB962C8B-B14F-4D97-AF65-F5344CB8AC3E}">
        <p14:creationId xmlns:p14="http://schemas.microsoft.com/office/powerpoint/2010/main" val="786605337"/>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Üst Bilgisi">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tr-TR"/>
              <a:t>Asıl başlık stilini düzenlemek için tıklayın</a:t>
            </a:r>
            <a:endParaRPr lang="en-US" dirty="0"/>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tr-TR"/>
              <a:t>Asıl metin stillerini düzenlemek için tıklayın</a:t>
            </a:r>
          </a:p>
        </p:txBody>
      </p:sp>
      <p:sp>
        <p:nvSpPr>
          <p:cNvPr id="4" name="Date Placeholder 3"/>
          <p:cNvSpPr>
            <a:spLocks noGrp="1"/>
          </p:cNvSpPr>
          <p:nvPr>
            <p:ph type="dt" sz="half" idx="10"/>
          </p:nvPr>
        </p:nvSpPr>
        <p:spPr/>
        <p:txBody>
          <a:bodyPr/>
          <a:lstStyle/>
          <a:p>
            <a:fld id="{B61BEF0D-F0BB-DE4B-95CE-6DB70DBA9567}" type="datetimeFigureOut">
              <a:rPr lang="en-US" smtClean="0"/>
              <a:pPr/>
              <a:t>12/22/2024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tr" smtClean="0"/>
              <a:t>‹#›</a:t>
            </a:fld>
            <a:endParaRPr lang="tr"/>
          </a:p>
        </p:txBody>
      </p:sp>
    </p:spTree>
    <p:extLst>
      <p:ext uri="{BB962C8B-B14F-4D97-AF65-F5344CB8AC3E}">
        <p14:creationId xmlns:p14="http://schemas.microsoft.com/office/powerpoint/2010/main" val="893151816"/>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Content Placeholder 2"/>
          <p:cNvSpPr>
            <a:spLocks noGrp="1"/>
          </p:cNvSpPr>
          <p:nvPr>
            <p:ph sz="half" idx="1"/>
          </p:nvPr>
        </p:nvSpPr>
        <p:spPr>
          <a:xfrm>
            <a:off x="628650" y="1369219"/>
            <a:ext cx="3886200" cy="3263504"/>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Content Placeholder 3"/>
          <p:cNvSpPr>
            <a:spLocks noGrp="1"/>
          </p:cNvSpPr>
          <p:nvPr>
            <p:ph sz="half" idx="2"/>
          </p:nvPr>
        </p:nvSpPr>
        <p:spPr>
          <a:xfrm>
            <a:off x="4629150" y="1369219"/>
            <a:ext cx="3886200" cy="3263504"/>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12/22/2024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tr" smtClean="0"/>
              <a:t>‹#›</a:t>
            </a:fld>
            <a:endParaRPr lang="tr"/>
          </a:p>
        </p:txBody>
      </p:sp>
    </p:spTree>
    <p:extLst>
      <p:ext uri="{BB962C8B-B14F-4D97-AF65-F5344CB8AC3E}">
        <p14:creationId xmlns:p14="http://schemas.microsoft.com/office/powerpoint/2010/main" val="3793371724"/>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tr-TR"/>
              <a:t>Asıl başlık stilini düzenlemek için tıklayın</a:t>
            </a:r>
            <a:endParaRPr lang="en-US" dirty="0"/>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tr-TR"/>
              <a:t>Asıl metin stillerini düzenlemek için tıklayın</a:t>
            </a:r>
          </a:p>
        </p:txBody>
      </p:sp>
      <p:sp>
        <p:nvSpPr>
          <p:cNvPr id="4" name="Content Placeholder 3"/>
          <p:cNvSpPr>
            <a:spLocks noGrp="1"/>
          </p:cNvSpPr>
          <p:nvPr>
            <p:ph sz="half" idx="2"/>
          </p:nvPr>
        </p:nvSpPr>
        <p:spPr>
          <a:xfrm>
            <a:off x="629842" y="1878806"/>
            <a:ext cx="3868340" cy="2763441"/>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tr-TR"/>
              <a:t>Asıl metin stillerini düzenlemek için tıklayın</a:t>
            </a:r>
          </a:p>
        </p:txBody>
      </p:sp>
      <p:sp>
        <p:nvSpPr>
          <p:cNvPr id="6" name="Content Placeholder 5"/>
          <p:cNvSpPr>
            <a:spLocks noGrp="1"/>
          </p:cNvSpPr>
          <p:nvPr>
            <p:ph sz="quarter" idx="4"/>
          </p:nvPr>
        </p:nvSpPr>
        <p:spPr>
          <a:xfrm>
            <a:off x="4629150" y="1878806"/>
            <a:ext cx="3887391" cy="2763441"/>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12/22/2024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tr" smtClean="0"/>
              <a:t>‹#›</a:t>
            </a:fld>
            <a:endParaRPr lang="tr"/>
          </a:p>
        </p:txBody>
      </p:sp>
    </p:spTree>
    <p:extLst>
      <p:ext uri="{BB962C8B-B14F-4D97-AF65-F5344CB8AC3E}">
        <p14:creationId xmlns:p14="http://schemas.microsoft.com/office/powerpoint/2010/main" val="2766808489"/>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12/22/2024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tr" smtClean="0"/>
              <a:t>‹#›</a:t>
            </a:fld>
            <a:endParaRPr lang="tr"/>
          </a:p>
        </p:txBody>
      </p:sp>
    </p:spTree>
    <p:extLst>
      <p:ext uri="{BB962C8B-B14F-4D97-AF65-F5344CB8AC3E}">
        <p14:creationId xmlns:p14="http://schemas.microsoft.com/office/powerpoint/2010/main" val="769351406"/>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12/22/2024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tr" smtClean="0"/>
              <a:t>‹#›</a:t>
            </a:fld>
            <a:endParaRPr lang="tr"/>
          </a:p>
        </p:txBody>
      </p:sp>
    </p:spTree>
    <p:extLst>
      <p:ext uri="{BB962C8B-B14F-4D97-AF65-F5344CB8AC3E}">
        <p14:creationId xmlns:p14="http://schemas.microsoft.com/office/powerpoint/2010/main" val="2284874993"/>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tr-TR"/>
              <a:t>Asıl başlık stilini düzenlemek için tıklayın</a:t>
            </a:r>
            <a:endParaRPr lang="en-US" dirty="0"/>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tr-TR"/>
              <a:t>Asıl metin stillerini düzenlemek için tıklayın</a:t>
            </a:r>
          </a:p>
        </p:txBody>
      </p:sp>
      <p:sp>
        <p:nvSpPr>
          <p:cNvPr id="5" name="Date Placeholder 4"/>
          <p:cNvSpPr>
            <a:spLocks noGrp="1"/>
          </p:cNvSpPr>
          <p:nvPr>
            <p:ph type="dt" sz="half" idx="10"/>
          </p:nvPr>
        </p:nvSpPr>
        <p:spPr/>
        <p:txBody>
          <a:bodyPr/>
          <a:lstStyle/>
          <a:p>
            <a:fld id="{B61BEF0D-F0BB-DE4B-95CE-6DB70DBA9567}" type="datetimeFigureOut">
              <a:rPr lang="en-US" smtClean="0"/>
              <a:pPr/>
              <a:t>12/22/2024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tr" smtClean="0"/>
              <a:t>‹#›</a:t>
            </a:fld>
            <a:endParaRPr lang="tr"/>
          </a:p>
        </p:txBody>
      </p:sp>
    </p:spTree>
    <p:extLst>
      <p:ext uri="{BB962C8B-B14F-4D97-AF65-F5344CB8AC3E}">
        <p14:creationId xmlns:p14="http://schemas.microsoft.com/office/powerpoint/2010/main" val="3425430759"/>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tr-TR"/>
              <a:t>Asıl başlık stilini düzenlemek için tıklayın</a:t>
            </a:r>
            <a:endParaRPr lang="en-US" dirty="0"/>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tr-TR"/>
              <a:t>Resim eklemek için simgeye tıklayın</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tr-TR"/>
              <a:t>Asıl metin stillerini düzenlemek için tıklayın</a:t>
            </a:r>
          </a:p>
        </p:txBody>
      </p:sp>
      <p:sp>
        <p:nvSpPr>
          <p:cNvPr id="5" name="Date Placeholder 4"/>
          <p:cNvSpPr>
            <a:spLocks noGrp="1"/>
          </p:cNvSpPr>
          <p:nvPr>
            <p:ph type="dt" sz="half" idx="10"/>
          </p:nvPr>
        </p:nvSpPr>
        <p:spPr/>
        <p:txBody>
          <a:bodyPr/>
          <a:lstStyle/>
          <a:p>
            <a:fld id="{B61BEF0D-F0BB-DE4B-95CE-6DB70DBA9567}" type="datetimeFigureOut">
              <a:rPr lang="en-US" smtClean="0"/>
              <a:pPr/>
              <a:t>12/22/2024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tr" smtClean="0"/>
              <a:t>‹#›</a:t>
            </a:fld>
            <a:endParaRPr lang="tr"/>
          </a:p>
        </p:txBody>
      </p:sp>
    </p:spTree>
    <p:extLst>
      <p:ext uri="{BB962C8B-B14F-4D97-AF65-F5344CB8AC3E}">
        <p14:creationId xmlns:p14="http://schemas.microsoft.com/office/powerpoint/2010/main" val="3778164049"/>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tr-TR"/>
              <a:t>Asıl başlık stilini düzenlemek için tıklayın</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B61BEF0D-F0BB-DE4B-95CE-6DB70DBA9567}" type="datetimeFigureOut">
              <a:rPr lang="en-US" smtClean="0"/>
              <a:pPr/>
              <a:t>12/22/2024</a:t>
            </a:fld>
            <a:endParaRPr lang="en-US" dirty="0"/>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pPr marL="0" lvl="0" indent="0" algn="r" rtl="0">
              <a:spcBef>
                <a:spcPts val="0"/>
              </a:spcBef>
              <a:spcAft>
                <a:spcPts val="0"/>
              </a:spcAft>
              <a:buNone/>
            </a:pPr>
            <a:fld id="{00000000-1234-1234-1234-123412341234}" type="slidenum">
              <a:rPr lang="tr" smtClean="0"/>
              <a:t>‹#›</a:t>
            </a:fld>
            <a:endParaRPr lang="tr"/>
          </a:p>
        </p:txBody>
      </p:sp>
    </p:spTree>
    <p:extLst>
      <p:ext uri="{BB962C8B-B14F-4D97-AF65-F5344CB8AC3E}">
        <p14:creationId xmlns:p14="http://schemas.microsoft.com/office/powerpoint/2010/main" val="3143654273"/>
      </p:ext>
    </p:extLst>
  </p:cSld>
  <p:clrMap bg1="dk1" tx1="lt1" bg2="dk2" tx2="lt2" accent1="accent1" accent2="accent2" accent3="accent3" accent4="accent4" accent5="accent5" accent6="accent6" hlink="hlink" folHlink="folHlink"/>
  <p:sldLayoutIdLst>
    <p:sldLayoutId id="2147483719" r:id="rId1"/>
    <p:sldLayoutId id="2147483720" r:id="rId2"/>
    <p:sldLayoutId id="2147483721" r:id="rId3"/>
    <p:sldLayoutId id="2147483722" r:id="rId4"/>
    <p:sldLayoutId id="2147483723" r:id="rId5"/>
    <p:sldLayoutId id="2147483724" r:id="rId6"/>
    <p:sldLayoutId id="2147483725" r:id="rId7"/>
    <p:sldLayoutId id="2147483726" r:id="rId8"/>
    <p:sldLayoutId id="2147483727" r:id="rId9"/>
    <p:sldLayoutId id="2147483728" r:id="rId10"/>
    <p:sldLayoutId id="2147483729" r:id="rId11"/>
    <p:sldLayoutId id="2147483730" r:id="rId12"/>
  </p:sldLayoutIdLst>
  <p:hf sldNum="0"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hyperlink" Target="https://drive.google.com/file/d/11TjJQDIOV8-9av-EDuT8bc-k6mazYVRa/view?usp=sharing"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hyperlink" Target="https://pypi.org/project/labelImg/#files" TargetMode="External"/><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hyperlink" Target="https://drive.google.com/file/d/13G0L4uFwGiGGxzYV1imUUGS_RF1vRzCu/view?usp=sharing"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33"/>
        <p:cNvGrpSpPr/>
        <p:nvPr/>
      </p:nvGrpSpPr>
      <p:grpSpPr>
        <a:xfrm>
          <a:off x="0" y="0"/>
          <a:ext cx="0" cy="0"/>
          <a:chOff x="0" y="0"/>
          <a:chExt cx="0" cy="0"/>
        </a:xfrm>
      </p:grpSpPr>
      <p:sp>
        <p:nvSpPr>
          <p:cNvPr id="134" name="Google Shape;134;p13"/>
          <p:cNvSpPr txBox="1">
            <a:spLocks noGrp="1"/>
          </p:cNvSpPr>
          <p:nvPr>
            <p:ph type="ctrTitle"/>
          </p:nvPr>
        </p:nvSpPr>
        <p:spPr>
          <a:xfrm>
            <a:off x="156140" y="2327563"/>
            <a:ext cx="8860779" cy="1790700"/>
          </a:xfrm>
          <a:prstGeom prst="rect">
            <a:avLst/>
          </a:prstGeom>
        </p:spPr>
        <p:txBody>
          <a:bodyPr spcFirstLastPara="1" lIns="91425" tIns="91425" rIns="91425" bIns="91425" anchorCtr="0">
            <a:normAutofit fontScale="90000"/>
          </a:bodyPr>
          <a:lstStyle/>
          <a:p>
            <a:pPr marL="0" lvl="0" indent="0" rtl="0">
              <a:spcBef>
                <a:spcPts val="0"/>
              </a:spcBef>
              <a:spcAft>
                <a:spcPts val="0"/>
              </a:spcAft>
              <a:buNone/>
            </a:pPr>
            <a:r>
              <a:rPr lang="tr-TR" sz="3600" dirty="0"/>
              <a:t>Makine Öğrenmesinin Temelleri </a:t>
            </a:r>
            <a:br>
              <a:rPr lang="tr-TR" sz="3600" dirty="0"/>
            </a:br>
            <a:r>
              <a:rPr lang="en-US" sz="3600" dirty="0"/>
              <a:t>|</a:t>
            </a:r>
            <a:r>
              <a:rPr lang="tr-TR" sz="3600" dirty="0"/>
              <a:t> Hafta</a:t>
            </a:r>
            <a:r>
              <a:rPr lang="en-US" sz="3600" dirty="0"/>
              <a:t> </a:t>
            </a:r>
            <a:r>
              <a:rPr lang="tr-TR" sz="3600" dirty="0"/>
              <a:t>8</a:t>
            </a:r>
            <a:br>
              <a:rPr lang="tr-TR" sz="3600" dirty="0"/>
            </a:br>
            <a:br>
              <a:rPr lang="tr-TR" sz="3600" dirty="0"/>
            </a:br>
            <a:r>
              <a:rPr lang="tr-TR" sz="3600" dirty="0"/>
              <a:t>Makine Öğrenmesi-YOLO </a:t>
            </a:r>
            <a:r>
              <a:rPr lang="tr-TR" sz="3600" dirty="0" err="1"/>
              <a:t>Detection</a:t>
            </a:r>
            <a:br>
              <a:rPr lang="tr-TR" sz="3600" dirty="0"/>
            </a:br>
            <a:br>
              <a:rPr lang="tr-TR" sz="3600" dirty="0"/>
            </a:br>
            <a:endParaRPr lang="en-US" sz="36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Unvan 2"/>
          <p:cNvSpPr txBox="1">
            <a:spLocks/>
          </p:cNvSpPr>
          <p:nvPr/>
        </p:nvSpPr>
        <p:spPr>
          <a:xfrm>
            <a:off x="242568" y="604102"/>
            <a:ext cx="8729153" cy="3941393"/>
          </a:xfrm>
          <a:prstGeom prst="rect">
            <a:avLst/>
          </a:prstGeom>
        </p:spPr>
        <p:txBody>
          <a:bodyPr vert="horz" lIns="91440" tIns="45720" rIns="91440" bIns="45720" rtlCol="0" anchor="t">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lnSpc>
                <a:spcPct val="100000"/>
              </a:lnSpc>
              <a:spcAft>
                <a:spcPts val="600"/>
              </a:spcAft>
            </a:pPr>
            <a:r>
              <a:rPr lang="tr-TR" sz="1800" b="1" u="sng" dirty="0" err="1">
                <a:solidFill>
                  <a:srgbClr val="FFFF00"/>
                </a:solidFill>
                <a:latin typeface="Calibri" panose="020F0502020204030204" pitchFamily="34" charset="0"/>
                <a:cs typeface="Calibri" panose="020F0502020204030204" pitchFamily="34" charset="0"/>
              </a:rPr>
              <a:t>Custom</a:t>
            </a:r>
            <a:r>
              <a:rPr lang="tr-TR" sz="1800" b="1" u="sng" dirty="0">
                <a:solidFill>
                  <a:srgbClr val="FFFF00"/>
                </a:solidFill>
                <a:latin typeface="Calibri" panose="020F0502020204030204" pitchFamily="34" charset="0"/>
                <a:cs typeface="Calibri" panose="020F0502020204030204" pitchFamily="34" charset="0"/>
              </a:rPr>
              <a:t> Train YOLO-ETİKETLEME</a:t>
            </a:r>
          </a:p>
          <a:p>
            <a:pPr marL="285750" indent="-285750" algn="just">
              <a:lnSpc>
                <a:spcPct val="100000"/>
              </a:lnSpc>
              <a:spcAft>
                <a:spcPts val="600"/>
              </a:spcAft>
              <a:buFont typeface="Arial" panose="020B0604020202020204" pitchFamily="34" charset="0"/>
              <a:buChar char="•"/>
            </a:pPr>
            <a:r>
              <a:rPr lang="tr-TR" sz="1600" dirty="0">
                <a:latin typeface="Calibri" panose="020F0502020204030204" pitchFamily="34" charset="0"/>
                <a:cs typeface="Calibri" panose="020F0502020204030204" pitchFamily="34" charset="0"/>
              </a:rPr>
              <a:t>Üzerinde çalışacağımız veri setini aşağıdaki linkten indirin.</a:t>
            </a:r>
          </a:p>
          <a:p>
            <a:pPr marL="285750" indent="-285750" algn="just">
              <a:lnSpc>
                <a:spcPct val="100000"/>
              </a:lnSpc>
              <a:spcAft>
                <a:spcPts val="600"/>
              </a:spcAft>
              <a:buFont typeface="Arial" panose="020B0604020202020204" pitchFamily="34" charset="0"/>
              <a:buChar char="•"/>
            </a:pPr>
            <a:r>
              <a:rPr lang="tr-TR" sz="1600" dirty="0">
                <a:latin typeface="Calibri" panose="020F0502020204030204" pitchFamily="34" charset="0"/>
                <a:cs typeface="Calibri" panose="020F0502020204030204" pitchFamily="34" charset="0"/>
                <a:hlinkClick r:id="rId2"/>
              </a:rPr>
              <a:t>https://drive.google.com/file/d/11TjJQDIOV8-9av-EDuT8bc-k6mazYVRa/view?usp=sharing</a:t>
            </a:r>
            <a:endParaRPr lang="tr-TR" sz="1600" dirty="0">
              <a:latin typeface="Calibri" panose="020F0502020204030204" pitchFamily="34" charset="0"/>
              <a:cs typeface="Calibri" panose="020F0502020204030204" pitchFamily="34" charset="0"/>
            </a:endParaRPr>
          </a:p>
          <a:p>
            <a:pPr marL="285750" indent="-285750" algn="just">
              <a:lnSpc>
                <a:spcPct val="100000"/>
              </a:lnSpc>
              <a:spcAft>
                <a:spcPts val="600"/>
              </a:spcAft>
              <a:buFont typeface="Arial" panose="020B0604020202020204" pitchFamily="34" charset="0"/>
              <a:buChar char="•"/>
            </a:pPr>
            <a:endParaRPr lang="tr-TR" sz="1600" dirty="0">
              <a:latin typeface="Calibri" panose="020F0502020204030204" pitchFamily="34" charset="0"/>
              <a:cs typeface="Calibri" panose="020F0502020204030204" pitchFamily="34" charset="0"/>
            </a:endParaRPr>
          </a:p>
          <a:p>
            <a:pPr marL="285750" indent="-285750" algn="just">
              <a:lnSpc>
                <a:spcPct val="100000"/>
              </a:lnSpc>
              <a:spcAft>
                <a:spcPts val="600"/>
              </a:spcAft>
              <a:buFont typeface="Arial" panose="020B0604020202020204" pitchFamily="34" charset="0"/>
              <a:buChar char="•"/>
            </a:pPr>
            <a:r>
              <a:rPr lang="tr-TR" sz="1600" dirty="0">
                <a:latin typeface="Calibri" panose="020F0502020204030204" pitchFamily="34" charset="0"/>
                <a:cs typeface="Calibri" panose="020F0502020204030204" pitchFamily="34" charset="0"/>
              </a:rPr>
              <a:t>Farklı bir veri setiniz varsa </a:t>
            </a:r>
            <a:r>
              <a:rPr lang="tr-TR" sz="1600" dirty="0" err="1">
                <a:latin typeface="Calibri" panose="020F0502020204030204" pitchFamily="34" charset="0"/>
                <a:cs typeface="Calibri" panose="020F0502020204030204" pitchFamily="34" charset="0"/>
              </a:rPr>
              <a:t>YOLO’yu</a:t>
            </a:r>
            <a:r>
              <a:rPr lang="tr-TR" sz="1600" dirty="0">
                <a:latin typeface="Calibri" panose="020F0502020204030204" pitchFamily="34" charset="0"/>
                <a:cs typeface="Calibri" panose="020F0502020204030204" pitchFamily="34" charset="0"/>
              </a:rPr>
              <a:t> bu veri seti için eğitebilirsiniz. Bunun için öncelikle veri setinizi </a:t>
            </a:r>
            <a:r>
              <a:rPr lang="tr-TR" sz="1600" dirty="0" err="1">
                <a:latin typeface="Calibri" panose="020F0502020204030204" pitchFamily="34" charset="0"/>
                <a:cs typeface="Calibri" panose="020F0502020204030204" pitchFamily="34" charset="0"/>
              </a:rPr>
              <a:t>LabelImg</a:t>
            </a:r>
            <a:r>
              <a:rPr lang="tr-TR" sz="1600" dirty="0">
                <a:latin typeface="Calibri" panose="020F0502020204030204" pitchFamily="34" charset="0"/>
                <a:cs typeface="Calibri" panose="020F0502020204030204" pitchFamily="34" charset="0"/>
              </a:rPr>
              <a:t> uygulaması ile etiketlemeniz gerekir.</a:t>
            </a:r>
          </a:p>
          <a:p>
            <a:pPr marL="285750" indent="-285750" algn="just">
              <a:lnSpc>
                <a:spcPct val="100000"/>
              </a:lnSpc>
              <a:spcAft>
                <a:spcPts val="600"/>
              </a:spcAft>
              <a:buFont typeface="Arial" panose="020B0604020202020204" pitchFamily="34" charset="0"/>
              <a:buChar char="•"/>
            </a:pPr>
            <a:r>
              <a:rPr lang="tr-TR" sz="1600" dirty="0" err="1">
                <a:latin typeface="Calibri" panose="020F0502020204030204" pitchFamily="34" charset="0"/>
                <a:cs typeface="Calibri" panose="020F0502020204030204" pitchFamily="34" charset="0"/>
              </a:rPr>
              <a:t>LabelImg’yi</a:t>
            </a:r>
            <a:r>
              <a:rPr lang="tr-TR" sz="1600" dirty="0">
                <a:latin typeface="Calibri" panose="020F0502020204030204" pitchFamily="34" charset="0"/>
                <a:cs typeface="Calibri" panose="020F0502020204030204" pitchFamily="34" charset="0"/>
              </a:rPr>
              <a:t> aşağıdaki gibi </a:t>
            </a:r>
            <a:r>
              <a:rPr lang="tr-TR" sz="1600" dirty="0" err="1">
                <a:latin typeface="Calibri" panose="020F0502020204030204" pitchFamily="34" charset="0"/>
                <a:cs typeface="Calibri" panose="020F0502020204030204" pitchFamily="34" charset="0"/>
              </a:rPr>
              <a:t>anaconda</a:t>
            </a:r>
            <a:r>
              <a:rPr lang="tr-TR" sz="1600" dirty="0">
                <a:latin typeface="Calibri" panose="020F0502020204030204" pitchFamily="34" charset="0"/>
                <a:cs typeface="Calibri" panose="020F0502020204030204" pitchFamily="34" charset="0"/>
              </a:rPr>
              <a:t> </a:t>
            </a:r>
            <a:r>
              <a:rPr lang="tr-TR" sz="1600" dirty="0" err="1">
                <a:latin typeface="Calibri" panose="020F0502020204030204" pitchFamily="34" charset="0"/>
                <a:cs typeface="Calibri" panose="020F0502020204030204" pitchFamily="34" charset="0"/>
              </a:rPr>
              <a:t>prompt</a:t>
            </a:r>
            <a:r>
              <a:rPr lang="tr-TR" sz="1600" dirty="0">
                <a:latin typeface="Calibri" panose="020F0502020204030204" pitchFamily="34" charset="0"/>
                <a:cs typeface="Calibri" panose="020F0502020204030204" pitchFamily="34" charset="0"/>
              </a:rPr>
              <a:t> üzerinden kurup çalıştırabilirsiniz. </a:t>
            </a:r>
            <a:r>
              <a:rPr lang="tr-TR" sz="1600" dirty="0" err="1">
                <a:latin typeface="Calibri" panose="020F0502020204030204" pitchFamily="34" charset="0"/>
                <a:cs typeface="Calibri" panose="020F0502020204030204" pitchFamily="34" charset="0"/>
              </a:rPr>
              <a:t>Pyqt</a:t>
            </a:r>
            <a:r>
              <a:rPr lang="tr-TR" sz="1600" dirty="0">
                <a:latin typeface="Calibri" panose="020F0502020204030204" pitchFamily="34" charset="0"/>
                <a:cs typeface="Calibri" panose="020F0502020204030204" pitchFamily="34" charset="0"/>
              </a:rPr>
              <a:t> kütüphanesinin de mutlaka kurulu olması gerekir.</a:t>
            </a:r>
          </a:p>
          <a:p>
            <a:pPr algn="just">
              <a:lnSpc>
                <a:spcPct val="100000"/>
              </a:lnSpc>
              <a:spcAft>
                <a:spcPts val="600"/>
              </a:spcAft>
            </a:pPr>
            <a:r>
              <a:rPr lang="tr-TR" sz="1600" dirty="0">
                <a:latin typeface="Calibri" panose="020F0502020204030204" pitchFamily="34" charset="0"/>
                <a:cs typeface="Calibri" panose="020F0502020204030204" pitchFamily="34" charset="0"/>
              </a:rPr>
              <a:t>	</a:t>
            </a:r>
            <a:r>
              <a:rPr lang="tr-TR" sz="1600" dirty="0">
                <a:solidFill>
                  <a:srgbClr val="FFFF00"/>
                </a:solidFill>
                <a:latin typeface="Calibri" panose="020F0502020204030204" pitchFamily="34" charset="0"/>
                <a:cs typeface="Calibri" panose="020F0502020204030204" pitchFamily="34" charset="0"/>
              </a:rPr>
              <a:t>pip3 </a:t>
            </a:r>
            <a:r>
              <a:rPr lang="tr-TR" sz="1600" dirty="0" err="1">
                <a:solidFill>
                  <a:srgbClr val="FFFF00"/>
                </a:solidFill>
                <a:latin typeface="Calibri" panose="020F0502020204030204" pitchFamily="34" charset="0"/>
                <a:cs typeface="Calibri" panose="020F0502020204030204" pitchFamily="34" charset="0"/>
              </a:rPr>
              <a:t>install</a:t>
            </a:r>
            <a:r>
              <a:rPr lang="tr-TR" sz="1600" dirty="0">
                <a:solidFill>
                  <a:srgbClr val="FFFF00"/>
                </a:solidFill>
                <a:latin typeface="Calibri" panose="020F0502020204030204" pitchFamily="34" charset="0"/>
                <a:cs typeface="Calibri" panose="020F0502020204030204" pitchFamily="34" charset="0"/>
              </a:rPr>
              <a:t> </a:t>
            </a:r>
            <a:r>
              <a:rPr lang="tr-TR" sz="1600" dirty="0" err="1">
                <a:solidFill>
                  <a:srgbClr val="FFFF00"/>
                </a:solidFill>
                <a:latin typeface="Calibri" panose="020F0502020204030204" pitchFamily="34" charset="0"/>
                <a:cs typeface="Calibri" panose="020F0502020204030204" pitchFamily="34" charset="0"/>
              </a:rPr>
              <a:t>labelImg</a:t>
            </a:r>
            <a:endParaRPr lang="tr-TR" sz="1600" dirty="0">
              <a:solidFill>
                <a:srgbClr val="FFFF00"/>
              </a:solidFill>
              <a:latin typeface="Calibri" panose="020F0502020204030204" pitchFamily="34" charset="0"/>
              <a:cs typeface="Calibri" panose="020F0502020204030204" pitchFamily="34" charset="0"/>
            </a:endParaRPr>
          </a:p>
          <a:p>
            <a:pPr algn="just">
              <a:lnSpc>
                <a:spcPct val="100000"/>
              </a:lnSpc>
              <a:spcAft>
                <a:spcPts val="600"/>
              </a:spcAft>
            </a:pPr>
            <a:r>
              <a:rPr lang="tr-TR" sz="1600" dirty="0">
                <a:solidFill>
                  <a:srgbClr val="FFFF00"/>
                </a:solidFill>
                <a:latin typeface="Calibri" panose="020F0502020204030204" pitchFamily="34" charset="0"/>
                <a:cs typeface="Calibri" panose="020F0502020204030204" pitchFamily="34" charset="0"/>
              </a:rPr>
              <a:t>Ya da</a:t>
            </a:r>
          </a:p>
          <a:p>
            <a:pPr algn="just">
              <a:lnSpc>
                <a:spcPct val="100000"/>
              </a:lnSpc>
              <a:spcAft>
                <a:spcPts val="600"/>
              </a:spcAft>
            </a:pPr>
            <a:r>
              <a:rPr lang="tr-TR" sz="1600" dirty="0">
                <a:solidFill>
                  <a:srgbClr val="FFFF00"/>
                </a:solidFill>
                <a:latin typeface="Calibri" panose="020F0502020204030204" pitchFamily="34" charset="0"/>
                <a:cs typeface="Calibri" panose="020F0502020204030204" pitchFamily="34" charset="0"/>
              </a:rPr>
              <a:t>	</a:t>
            </a:r>
            <a:r>
              <a:rPr lang="tr-TR" sz="1600" dirty="0" err="1">
                <a:solidFill>
                  <a:srgbClr val="FFFF00"/>
                </a:solidFill>
                <a:latin typeface="Calibri" panose="020F0502020204030204" pitchFamily="34" charset="0"/>
                <a:cs typeface="Calibri" panose="020F0502020204030204" pitchFamily="34" charset="0"/>
              </a:rPr>
              <a:t>conda</a:t>
            </a:r>
            <a:r>
              <a:rPr lang="tr-TR" sz="1600" dirty="0">
                <a:solidFill>
                  <a:srgbClr val="FFFF00"/>
                </a:solidFill>
                <a:latin typeface="Calibri" panose="020F0502020204030204" pitchFamily="34" charset="0"/>
                <a:cs typeface="Calibri" panose="020F0502020204030204" pitchFamily="34" charset="0"/>
              </a:rPr>
              <a:t> </a:t>
            </a:r>
            <a:r>
              <a:rPr lang="tr-TR" sz="1600" dirty="0" err="1">
                <a:solidFill>
                  <a:srgbClr val="FFFF00"/>
                </a:solidFill>
                <a:latin typeface="Calibri" panose="020F0502020204030204" pitchFamily="34" charset="0"/>
                <a:cs typeface="Calibri" panose="020F0502020204030204" pitchFamily="34" charset="0"/>
              </a:rPr>
              <a:t>install</a:t>
            </a:r>
            <a:r>
              <a:rPr lang="tr-TR" sz="1600" dirty="0">
                <a:solidFill>
                  <a:srgbClr val="FFFF00"/>
                </a:solidFill>
                <a:latin typeface="Calibri" panose="020F0502020204030204" pitchFamily="34" charset="0"/>
                <a:cs typeface="Calibri" panose="020F0502020204030204" pitchFamily="34" charset="0"/>
              </a:rPr>
              <a:t> -c </a:t>
            </a:r>
            <a:r>
              <a:rPr lang="tr-TR" sz="1600" dirty="0" err="1">
                <a:solidFill>
                  <a:srgbClr val="FFFF00"/>
                </a:solidFill>
                <a:latin typeface="Calibri" panose="020F0502020204030204" pitchFamily="34" charset="0"/>
                <a:cs typeface="Calibri" panose="020F0502020204030204" pitchFamily="34" charset="0"/>
              </a:rPr>
              <a:t>conda-forge</a:t>
            </a:r>
            <a:r>
              <a:rPr lang="tr-TR" sz="1600" dirty="0">
                <a:solidFill>
                  <a:srgbClr val="FFFF00"/>
                </a:solidFill>
                <a:latin typeface="Calibri" panose="020F0502020204030204" pitchFamily="34" charset="0"/>
                <a:cs typeface="Calibri" panose="020F0502020204030204" pitchFamily="34" charset="0"/>
              </a:rPr>
              <a:t> </a:t>
            </a:r>
            <a:r>
              <a:rPr lang="tr-TR" sz="1600" dirty="0" err="1">
                <a:solidFill>
                  <a:srgbClr val="FFFF00"/>
                </a:solidFill>
                <a:latin typeface="Calibri" panose="020F0502020204030204" pitchFamily="34" charset="0"/>
                <a:cs typeface="Calibri" panose="020F0502020204030204" pitchFamily="34" charset="0"/>
              </a:rPr>
              <a:t>labelimg</a:t>
            </a:r>
            <a:endParaRPr lang="tr-TR" sz="1600" dirty="0">
              <a:solidFill>
                <a:srgbClr val="FFFF00"/>
              </a:solidFill>
              <a:latin typeface="Calibri" panose="020F0502020204030204" pitchFamily="34" charset="0"/>
              <a:cs typeface="Calibri" panose="020F0502020204030204" pitchFamily="34" charset="0"/>
            </a:endParaRPr>
          </a:p>
          <a:p>
            <a:pPr algn="just">
              <a:lnSpc>
                <a:spcPct val="100000"/>
              </a:lnSpc>
              <a:spcAft>
                <a:spcPts val="600"/>
              </a:spcAft>
            </a:pPr>
            <a:r>
              <a:rPr lang="tr-TR" sz="1600" dirty="0">
                <a:solidFill>
                  <a:srgbClr val="FFFF00"/>
                </a:solidFill>
                <a:latin typeface="Calibri" panose="020F0502020204030204" pitchFamily="34" charset="0"/>
                <a:cs typeface="Calibri" panose="020F0502020204030204" pitchFamily="34" charset="0"/>
              </a:rPr>
              <a:t>	</a:t>
            </a:r>
            <a:r>
              <a:rPr lang="tr-TR" sz="1600" dirty="0" err="1">
                <a:solidFill>
                  <a:srgbClr val="FFFF00"/>
                </a:solidFill>
                <a:latin typeface="Calibri" panose="020F0502020204030204" pitchFamily="34" charset="0"/>
                <a:cs typeface="Calibri" panose="020F0502020204030204" pitchFamily="34" charset="0"/>
              </a:rPr>
              <a:t>labelImg</a:t>
            </a:r>
            <a:endParaRPr lang="tr-TR" sz="1600" dirty="0">
              <a:solidFill>
                <a:srgbClr val="FFFF00"/>
              </a:solidFill>
              <a:latin typeface="Calibri" panose="020F0502020204030204" pitchFamily="34" charset="0"/>
              <a:cs typeface="Calibri" panose="020F0502020204030204" pitchFamily="34" charset="0"/>
            </a:endParaRPr>
          </a:p>
          <a:p>
            <a:pPr algn="just">
              <a:lnSpc>
                <a:spcPct val="100000"/>
              </a:lnSpc>
              <a:spcAft>
                <a:spcPts val="600"/>
              </a:spcAft>
            </a:pPr>
            <a:endParaRPr lang="tr-TR" sz="1600" dirty="0">
              <a:solidFill>
                <a:srgbClr val="FFFF00"/>
              </a:solidFill>
              <a:latin typeface="Calibri" panose="020F0502020204030204" pitchFamily="34" charset="0"/>
              <a:cs typeface="Calibri" panose="020F0502020204030204" pitchFamily="34" charset="0"/>
            </a:endParaRPr>
          </a:p>
        </p:txBody>
      </p:sp>
      <p:sp>
        <p:nvSpPr>
          <p:cNvPr id="5" name="Unvan 2">
            <a:extLst>
              <a:ext uri="{FF2B5EF4-FFF2-40B4-BE49-F238E27FC236}">
                <a16:creationId xmlns:a16="http://schemas.microsoft.com/office/drawing/2014/main" id="{77D4D030-EAA4-01EF-DCB3-C2C4172A673E}"/>
              </a:ext>
            </a:extLst>
          </p:cNvPr>
          <p:cNvSpPr>
            <a:spLocks noGrp="1"/>
          </p:cNvSpPr>
          <p:nvPr>
            <p:ph type="title"/>
          </p:nvPr>
        </p:nvSpPr>
        <p:spPr>
          <a:xfrm>
            <a:off x="414848" y="0"/>
            <a:ext cx="8089072" cy="875049"/>
          </a:xfrm>
        </p:spPr>
        <p:txBody>
          <a:bodyPr>
            <a:normAutofit/>
          </a:bodyPr>
          <a:lstStyle/>
          <a:p>
            <a:r>
              <a:rPr lang="tr-TR" sz="2000" dirty="0"/>
              <a:t>YOLO V11 Uygulama-&gt; YOLO11_Object_Detection.ipynb</a:t>
            </a:r>
          </a:p>
        </p:txBody>
      </p:sp>
    </p:spTree>
    <p:extLst>
      <p:ext uri="{BB962C8B-B14F-4D97-AF65-F5344CB8AC3E}">
        <p14:creationId xmlns:p14="http://schemas.microsoft.com/office/powerpoint/2010/main" val="40638973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ayt Numarası Yer Tutucusu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rtlCol="0"/>
          <a:lstStyle/>
          <a:p>
            <a:pPr rtl="0"/>
            <a:fld id="{D8DA9DAA-006C-4F4B-980E-E3DF019B24E2}" type="slidenum">
              <a:rPr lang="tr-TR" smtClean="0"/>
              <a:pPr rtl="0"/>
              <a:t>11</a:t>
            </a:fld>
            <a:endParaRPr lang="tr-TR"/>
          </a:p>
        </p:txBody>
      </p:sp>
      <p:sp>
        <p:nvSpPr>
          <p:cNvPr id="7" name="İçerik Yer Tutucusu 3">
            <a:extLst>
              <a:ext uri="{FF2B5EF4-FFF2-40B4-BE49-F238E27FC236}">
                <a16:creationId xmlns:a16="http://schemas.microsoft.com/office/drawing/2014/main" id="{B9E98610-8E27-1E5E-4E6F-7A96F3892803}"/>
              </a:ext>
            </a:extLst>
          </p:cNvPr>
          <p:cNvSpPr txBox="1">
            <a:spLocks/>
          </p:cNvSpPr>
          <p:nvPr/>
        </p:nvSpPr>
        <p:spPr>
          <a:xfrm>
            <a:off x="150876" y="773803"/>
            <a:ext cx="8641080" cy="4208588"/>
          </a:xfrm>
          <a:prstGeom prst="rect">
            <a:avLst/>
          </a:prstGeom>
        </p:spPr>
        <p:txBody>
          <a:bodyPr vert="horz" lIns="68580" tIns="34290" rIns="68580" bIns="34290" rtlCol="0">
            <a:normAutofit/>
          </a:bodyPr>
          <a:lstStyle>
            <a:lvl1pPr marL="0" indent="0" algn="l" defTabSz="914400" rtl="0" eaLnBrk="1" latinLnBrk="0" hangingPunct="1">
              <a:lnSpc>
                <a:spcPct val="110000"/>
              </a:lnSpc>
              <a:spcBef>
                <a:spcPts val="1000"/>
              </a:spcBef>
              <a:buFont typeface="Arial" panose="020B0604020202020204" pitchFamily="34" charset="0"/>
              <a:buNone/>
              <a:defRPr sz="2000" kern="1200">
                <a:solidFill>
                  <a:schemeClr val="tx1"/>
                </a:solidFill>
                <a:latin typeface="+mn-lt"/>
                <a:ea typeface="+mn-ea"/>
                <a:cs typeface="+mn-cs"/>
              </a:defRPr>
            </a:lvl1pPr>
            <a:lvl2pPr marL="228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457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00000"/>
              </a:lnSpc>
              <a:spcAft>
                <a:spcPts val="600"/>
              </a:spcAft>
            </a:pPr>
            <a:r>
              <a:rPr lang="tr-TR" sz="1600" b="1" u="sng" dirty="0" err="1">
                <a:solidFill>
                  <a:srgbClr val="FFFF00"/>
                </a:solidFill>
                <a:latin typeface="Calibri" panose="020F0502020204030204" pitchFamily="34" charset="0"/>
                <a:cs typeface="Calibri" panose="020F0502020204030204" pitchFamily="34" charset="0"/>
              </a:rPr>
              <a:t>Custom</a:t>
            </a:r>
            <a:r>
              <a:rPr lang="tr-TR" sz="1600" b="1" u="sng" dirty="0">
                <a:solidFill>
                  <a:srgbClr val="FFFF00"/>
                </a:solidFill>
                <a:latin typeface="Calibri" panose="020F0502020204030204" pitchFamily="34" charset="0"/>
                <a:cs typeface="Calibri" panose="020F0502020204030204" pitchFamily="34" charset="0"/>
              </a:rPr>
              <a:t> Train YOLO</a:t>
            </a:r>
          </a:p>
          <a:p>
            <a:pPr algn="ctr"/>
            <a:r>
              <a:rPr lang="tr-TR" sz="1600" b="1" u="sng" dirty="0" err="1">
                <a:latin typeface="Calibri" panose="020F0502020204030204" pitchFamily="34" charset="0"/>
                <a:ea typeface="+mj-ea"/>
                <a:cs typeface="Calibri" panose="020F0502020204030204" pitchFamily="34" charset="0"/>
              </a:rPr>
              <a:t>LabelImg</a:t>
            </a:r>
            <a:r>
              <a:rPr lang="tr-TR" sz="1600" b="1" u="sng" dirty="0">
                <a:latin typeface="Calibri" panose="020F0502020204030204" pitchFamily="34" charset="0"/>
                <a:ea typeface="+mj-ea"/>
                <a:cs typeface="Calibri" panose="020F0502020204030204" pitchFamily="34" charset="0"/>
              </a:rPr>
              <a:t> bir önceki sayfada belirtilen yöntemle düzgün çalışmazsa aşağıdaki yöntemi kullanın.</a:t>
            </a:r>
          </a:p>
          <a:p>
            <a:pPr marL="257175" indent="-257175" algn="just">
              <a:buFont typeface="Arial" panose="020B0604020202020204" pitchFamily="34" charset="0"/>
              <a:buChar char="•"/>
            </a:pPr>
            <a:r>
              <a:rPr lang="tr-TR" sz="1600" dirty="0">
                <a:latin typeface="Calibri" panose="020F0502020204030204" pitchFamily="34" charset="0"/>
                <a:ea typeface="+mj-ea"/>
                <a:cs typeface="Calibri" panose="020F0502020204030204" pitchFamily="34" charset="0"/>
              </a:rPr>
              <a:t>Etiketleme için </a:t>
            </a:r>
            <a:r>
              <a:rPr lang="tr-TR" sz="1600" dirty="0" err="1">
                <a:latin typeface="Calibri" panose="020F0502020204030204" pitchFamily="34" charset="0"/>
                <a:ea typeface="+mj-ea"/>
                <a:cs typeface="Calibri" panose="020F0502020204030204" pitchFamily="34" charset="0"/>
              </a:rPr>
              <a:t>LabelImg</a:t>
            </a:r>
            <a:r>
              <a:rPr lang="tr-TR" sz="1600" dirty="0">
                <a:latin typeface="Calibri" panose="020F0502020204030204" pitchFamily="34" charset="0"/>
                <a:ea typeface="+mj-ea"/>
                <a:cs typeface="Calibri" panose="020F0502020204030204" pitchFamily="34" charset="0"/>
              </a:rPr>
              <a:t> uygulaması kullanılabilir. </a:t>
            </a:r>
            <a:r>
              <a:rPr lang="tr-TR" sz="1600" dirty="0" err="1">
                <a:latin typeface="Calibri" panose="020F0502020204030204" pitchFamily="34" charset="0"/>
                <a:ea typeface="+mj-ea"/>
                <a:cs typeface="Calibri" panose="020F0502020204030204" pitchFamily="34" charset="0"/>
              </a:rPr>
              <a:t>LabelImg’yi</a:t>
            </a:r>
            <a:r>
              <a:rPr lang="tr-TR" sz="1600" dirty="0">
                <a:latin typeface="Calibri" panose="020F0502020204030204" pitchFamily="34" charset="0"/>
                <a:ea typeface="+mj-ea"/>
                <a:cs typeface="Calibri" panose="020F0502020204030204" pitchFamily="34" charset="0"/>
              </a:rPr>
              <a:t> kullanabilmek için gerekli olan aşağıdaki kütüphaneleri </a:t>
            </a:r>
            <a:r>
              <a:rPr lang="tr-TR" sz="1600" dirty="0" err="1">
                <a:latin typeface="Calibri" panose="020F0502020204030204" pitchFamily="34" charset="0"/>
                <a:ea typeface="+mj-ea"/>
                <a:cs typeface="Calibri" panose="020F0502020204030204" pitchFamily="34" charset="0"/>
              </a:rPr>
              <a:t>Anaconda</a:t>
            </a:r>
            <a:r>
              <a:rPr lang="tr-TR" sz="1600" dirty="0">
                <a:latin typeface="Calibri" panose="020F0502020204030204" pitchFamily="34" charset="0"/>
                <a:ea typeface="+mj-ea"/>
                <a:cs typeface="Calibri" panose="020F0502020204030204" pitchFamily="34" charset="0"/>
              </a:rPr>
              <a:t> </a:t>
            </a:r>
            <a:r>
              <a:rPr lang="tr-TR" sz="1600" dirty="0" err="1">
                <a:latin typeface="Calibri" panose="020F0502020204030204" pitchFamily="34" charset="0"/>
                <a:ea typeface="+mj-ea"/>
                <a:cs typeface="Calibri" panose="020F0502020204030204" pitchFamily="34" charset="0"/>
              </a:rPr>
              <a:t>Prompt'ta</a:t>
            </a:r>
            <a:r>
              <a:rPr lang="tr-TR" sz="1600" dirty="0">
                <a:latin typeface="Calibri" panose="020F0502020204030204" pitchFamily="34" charset="0"/>
                <a:ea typeface="+mj-ea"/>
                <a:cs typeface="Calibri" panose="020F0502020204030204" pitchFamily="34" charset="0"/>
              </a:rPr>
              <a:t> yükleyin.</a:t>
            </a:r>
          </a:p>
          <a:p>
            <a:pPr marL="1714500" lvl="5" indent="0" algn="just">
              <a:buNone/>
            </a:pPr>
            <a:r>
              <a:rPr lang="tr-TR" sz="1600" dirty="0" err="1">
                <a:solidFill>
                  <a:srgbClr val="FFFF00"/>
                </a:solidFill>
                <a:latin typeface="Calibri" panose="020F0502020204030204" pitchFamily="34" charset="0"/>
                <a:ea typeface="+mj-ea"/>
                <a:cs typeface="Calibri" panose="020F0502020204030204" pitchFamily="34" charset="0"/>
              </a:rPr>
              <a:t>conda</a:t>
            </a:r>
            <a:r>
              <a:rPr lang="tr-TR" sz="1600" dirty="0">
                <a:solidFill>
                  <a:srgbClr val="FFFF00"/>
                </a:solidFill>
                <a:latin typeface="Calibri" panose="020F0502020204030204" pitchFamily="34" charset="0"/>
                <a:ea typeface="+mj-ea"/>
                <a:cs typeface="Calibri" panose="020F0502020204030204" pitchFamily="34" charset="0"/>
              </a:rPr>
              <a:t> </a:t>
            </a:r>
            <a:r>
              <a:rPr lang="tr-TR" sz="1600" dirty="0" err="1">
                <a:solidFill>
                  <a:srgbClr val="FFFF00"/>
                </a:solidFill>
                <a:latin typeface="Calibri" panose="020F0502020204030204" pitchFamily="34" charset="0"/>
                <a:ea typeface="+mj-ea"/>
                <a:cs typeface="Calibri" panose="020F0502020204030204" pitchFamily="34" charset="0"/>
              </a:rPr>
              <a:t>install</a:t>
            </a:r>
            <a:r>
              <a:rPr lang="tr-TR" sz="1600" dirty="0">
                <a:solidFill>
                  <a:srgbClr val="FFFF00"/>
                </a:solidFill>
                <a:latin typeface="Calibri" panose="020F0502020204030204" pitchFamily="34" charset="0"/>
                <a:ea typeface="+mj-ea"/>
                <a:cs typeface="Calibri" panose="020F0502020204030204" pitchFamily="34" charset="0"/>
              </a:rPr>
              <a:t> </a:t>
            </a:r>
            <a:r>
              <a:rPr lang="tr-TR" sz="1600" dirty="0" err="1">
                <a:solidFill>
                  <a:srgbClr val="FFFF00"/>
                </a:solidFill>
                <a:latin typeface="Calibri" panose="020F0502020204030204" pitchFamily="34" charset="0"/>
                <a:ea typeface="+mj-ea"/>
                <a:cs typeface="Calibri" panose="020F0502020204030204" pitchFamily="34" charset="0"/>
              </a:rPr>
              <a:t>pyqt</a:t>
            </a:r>
            <a:r>
              <a:rPr lang="tr-TR" sz="1600" dirty="0">
                <a:solidFill>
                  <a:srgbClr val="FFFF00"/>
                </a:solidFill>
                <a:latin typeface="Calibri" panose="020F0502020204030204" pitchFamily="34" charset="0"/>
                <a:ea typeface="+mj-ea"/>
                <a:cs typeface="Calibri" panose="020F0502020204030204" pitchFamily="34" charset="0"/>
              </a:rPr>
              <a:t>=5</a:t>
            </a:r>
          </a:p>
          <a:p>
            <a:pPr marL="1714500" lvl="5" indent="0" algn="just">
              <a:buNone/>
            </a:pPr>
            <a:r>
              <a:rPr lang="tr-TR" sz="1600" dirty="0" err="1">
                <a:solidFill>
                  <a:srgbClr val="FFFF00"/>
                </a:solidFill>
                <a:latin typeface="Calibri" panose="020F0502020204030204" pitchFamily="34" charset="0"/>
                <a:ea typeface="+mj-ea"/>
                <a:cs typeface="Calibri" panose="020F0502020204030204" pitchFamily="34" charset="0"/>
              </a:rPr>
              <a:t>conda</a:t>
            </a:r>
            <a:r>
              <a:rPr lang="tr-TR" sz="1600" dirty="0">
                <a:solidFill>
                  <a:srgbClr val="FFFF00"/>
                </a:solidFill>
                <a:latin typeface="Calibri" panose="020F0502020204030204" pitchFamily="34" charset="0"/>
                <a:ea typeface="+mj-ea"/>
                <a:cs typeface="Calibri" panose="020F0502020204030204" pitchFamily="34" charset="0"/>
              </a:rPr>
              <a:t> </a:t>
            </a:r>
            <a:r>
              <a:rPr lang="tr-TR" sz="1600" dirty="0" err="1">
                <a:solidFill>
                  <a:srgbClr val="FFFF00"/>
                </a:solidFill>
                <a:latin typeface="Calibri" panose="020F0502020204030204" pitchFamily="34" charset="0"/>
                <a:ea typeface="+mj-ea"/>
                <a:cs typeface="Calibri" panose="020F0502020204030204" pitchFamily="34" charset="0"/>
              </a:rPr>
              <a:t>install</a:t>
            </a:r>
            <a:r>
              <a:rPr lang="tr-TR" sz="1600" dirty="0">
                <a:solidFill>
                  <a:srgbClr val="FFFF00"/>
                </a:solidFill>
                <a:latin typeface="Calibri" panose="020F0502020204030204" pitchFamily="34" charset="0"/>
                <a:ea typeface="+mj-ea"/>
                <a:cs typeface="Calibri" panose="020F0502020204030204" pitchFamily="34" charset="0"/>
              </a:rPr>
              <a:t> -c </a:t>
            </a:r>
            <a:r>
              <a:rPr lang="tr-TR" sz="1600" dirty="0" err="1">
                <a:solidFill>
                  <a:srgbClr val="FFFF00"/>
                </a:solidFill>
                <a:latin typeface="Calibri" panose="020F0502020204030204" pitchFamily="34" charset="0"/>
                <a:ea typeface="+mj-ea"/>
                <a:cs typeface="Calibri" panose="020F0502020204030204" pitchFamily="34" charset="0"/>
              </a:rPr>
              <a:t>anaconda</a:t>
            </a:r>
            <a:r>
              <a:rPr lang="tr-TR" sz="1600" dirty="0">
                <a:solidFill>
                  <a:srgbClr val="FFFF00"/>
                </a:solidFill>
                <a:latin typeface="Calibri" panose="020F0502020204030204" pitchFamily="34" charset="0"/>
                <a:ea typeface="+mj-ea"/>
                <a:cs typeface="Calibri" panose="020F0502020204030204" pitchFamily="34" charset="0"/>
              </a:rPr>
              <a:t> </a:t>
            </a:r>
            <a:r>
              <a:rPr lang="tr-TR" sz="1600" dirty="0" err="1">
                <a:solidFill>
                  <a:srgbClr val="FFFF00"/>
                </a:solidFill>
                <a:latin typeface="Calibri" panose="020F0502020204030204" pitchFamily="34" charset="0"/>
                <a:ea typeface="+mj-ea"/>
                <a:cs typeface="Calibri" panose="020F0502020204030204" pitchFamily="34" charset="0"/>
              </a:rPr>
              <a:t>lxml</a:t>
            </a:r>
            <a:endParaRPr lang="tr-TR" sz="1600" dirty="0">
              <a:solidFill>
                <a:srgbClr val="FFFF00"/>
              </a:solidFill>
              <a:latin typeface="Calibri" panose="020F0502020204030204" pitchFamily="34" charset="0"/>
              <a:ea typeface="+mj-ea"/>
              <a:cs typeface="Calibri" panose="020F0502020204030204" pitchFamily="34" charset="0"/>
            </a:endParaRPr>
          </a:p>
          <a:p>
            <a:pPr marL="1714500" lvl="5" indent="0" algn="just">
              <a:buNone/>
            </a:pPr>
            <a:r>
              <a:rPr lang="tr-TR" sz="1600" dirty="0">
                <a:solidFill>
                  <a:srgbClr val="FFFF00"/>
                </a:solidFill>
                <a:latin typeface="Calibri" panose="020F0502020204030204" pitchFamily="34" charset="0"/>
                <a:ea typeface="+mj-ea"/>
                <a:cs typeface="Calibri" panose="020F0502020204030204" pitchFamily="34" charset="0"/>
              </a:rPr>
              <a:t>pyrcc5 -o libs/resources.py </a:t>
            </a:r>
            <a:r>
              <a:rPr lang="tr-TR" sz="1600" dirty="0" err="1">
                <a:solidFill>
                  <a:srgbClr val="FFFF00"/>
                </a:solidFill>
                <a:latin typeface="Calibri" panose="020F0502020204030204" pitchFamily="34" charset="0"/>
                <a:ea typeface="+mj-ea"/>
                <a:cs typeface="Calibri" panose="020F0502020204030204" pitchFamily="34" charset="0"/>
              </a:rPr>
              <a:t>resources.qrc</a:t>
            </a:r>
            <a:endParaRPr lang="tr-TR" sz="1600" dirty="0">
              <a:solidFill>
                <a:srgbClr val="FFFF00"/>
              </a:solidFill>
              <a:latin typeface="Calibri" panose="020F0502020204030204" pitchFamily="34" charset="0"/>
              <a:ea typeface="+mj-ea"/>
              <a:cs typeface="Calibri" panose="020F0502020204030204" pitchFamily="34" charset="0"/>
            </a:endParaRPr>
          </a:p>
          <a:p>
            <a:endParaRPr lang="tr-TR" sz="1500" dirty="0">
              <a:solidFill>
                <a:srgbClr val="000000"/>
              </a:solidFill>
              <a:latin typeface="Söhne"/>
            </a:endParaRPr>
          </a:p>
          <a:p>
            <a:pPr algn="l"/>
            <a:endParaRPr lang="tr-TR" sz="1200" dirty="0">
              <a:solidFill>
                <a:srgbClr val="212121"/>
              </a:solidFill>
              <a:latin typeface="Söhne"/>
            </a:endParaRPr>
          </a:p>
          <a:p>
            <a:endParaRPr lang="tr-TR" sz="1350" b="1" dirty="0">
              <a:solidFill>
                <a:schemeClr val="accent1"/>
              </a:solidFill>
              <a:latin typeface="Söhne"/>
            </a:endParaRPr>
          </a:p>
        </p:txBody>
      </p:sp>
      <p:sp>
        <p:nvSpPr>
          <p:cNvPr id="5" name="Unvan 2">
            <a:extLst>
              <a:ext uri="{FF2B5EF4-FFF2-40B4-BE49-F238E27FC236}">
                <a16:creationId xmlns:a16="http://schemas.microsoft.com/office/drawing/2014/main" id="{E3EB1C9F-0B7F-AD8A-696D-CDC632DE6C7D}"/>
              </a:ext>
            </a:extLst>
          </p:cNvPr>
          <p:cNvSpPr>
            <a:spLocks noGrp="1"/>
          </p:cNvSpPr>
          <p:nvPr>
            <p:ph type="title"/>
          </p:nvPr>
        </p:nvSpPr>
        <p:spPr>
          <a:xfrm>
            <a:off x="426880" y="-335132"/>
            <a:ext cx="8089072" cy="875049"/>
          </a:xfrm>
        </p:spPr>
        <p:txBody>
          <a:bodyPr>
            <a:normAutofit/>
          </a:bodyPr>
          <a:lstStyle/>
          <a:p>
            <a:r>
              <a:rPr lang="tr-TR" sz="2000" dirty="0"/>
              <a:t>YOLO V11 Uygulama-&gt; YOLO11_Object_Detection.ipynb</a:t>
            </a:r>
          </a:p>
        </p:txBody>
      </p:sp>
    </p:spTree>
    <p:extLst>
      <p:ext uri="{BB962C8B-B14F-4D97-AF65-F5344CB8AC3E}">
        <p14:creationId xmlns:p14="http://schemas.microsoft.com/office/powerpoint/2010/main" val="11874001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ayt Numarası Yer Tutucusu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rtlCol="0"/>
          <a:lstStyle/>
          <a:p>
            <a:pPr rtl="0"/>
            <a:fld id="{D8DA9DAA-006C-4F4B-980E-E3DF019B24E2}" type="slidenum">
              <a:rPr lang="tr-TR" smtClean="0"/>
              <a:pPr rtl="0"/>
              <a:t>12</a:t>
            </a:fld>
            <a:endParaRPr lang="tr-TR"/>
          </a:p>
        </p:txBody>
      </p:sp>
      <p:sp>
        <p:nvSpPr>
          <p:cNvPr id="7" name="İçerik Yer Tutucusu 3">
            <a:extLst>
              <a:ext uri="{FF2B5EF4-FFF2-40B4-BE49-F238E27FC236}">
                <a16:creationId xmlns:a16="http://schemas.microsoft.com/office/drawing/2014/main" id="{B9E98610-8E27-1E5E-4E6F-7A96F3892803}"/>
              </a:ext>
            </a:extLst>
          </p:cNvPr>
          <p:cNvSpPr txBox="1">
            <a:spLocks/>
          </p:cNvSpPr>
          <p:nvPr/>
        </p:nvSpPr>
        <p:spPr>
          <a:xfrm>
            <a:off x="150876" y="773803"/>
            <a:ext cx="8641080" cy="4208588"/>
          </a:xfrm>
          <a:prstGeom prst="rect">
            <a:avLst/>
          </a:prstGeom>
        </p:spPr>
        <p:txBody>
          <a:bodyPr vert="horz" lIns="68580" tIns="34290" rIns="68580" bIns="34290" rtlCol="0">
            <a:normAutofit/>
          </a:bodyPr>
          <a:lstStyle>
            <a:lvl1pPr marL="0" indent="0" algn="l" defTabSz="914400" rtl="0" eaLnBrk="1" latinLnBrk="0" hangingPunct="1">
              <a:lnSpc>
                <a:spcPct val="110000"/>
              </a:lnSpc>
              <a:spcBef>
                <a:spcPts val="1000"/>
              </a:spcBef>
              <a:buFont typeface="Arial" panose="020B0604020202020204" pitchFamily="34" charset="0"/>
              <a:buNone/>
              <a:defRPr sz="2000" kern="1200">
                <a:solidFill>
                  <a:schemeClr val="tx1"/>
                </a:solidFill>
                <a:latin typeface="+mn-lt"/>
                <a:ea typeface="+mn-ea"/>
                <a:cs typeface="+mn-cs"/>
              </a:defRPr>
            </a:lvl1pPr>
            <a:lvl2pPr marL="228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457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00000"/>
              </a:lnSpc>
              <a:spcAft>
                <a:spcPts val="600"/>
              </a:spcAft>
            </a:pPr>
            <a:r>
              <a:rPr lang="tr-TR" sz="1400" b="1" u="sng" dirty="0" err="1">
                <a:solidFill>
                  <a:srgbClr val="FFFF00"/>
                </a:solidFill>
                <a:latin typeface="Calibri" panose="020F0502020204030204" pitchFamily="34" charset="0"/>
                <a:cs typeface="Calibri" panose="020F0502020204030204" pitchFamily="34" charset="0"/>
              </a:rPr>
              <a:t>Custom</a:t>
            </a:r>
            <a:r>
              <a:rPr lang="tr-TR" sz="1400" b="1" u="sng" dirty="0">
                <a:solidFill>
                  <a:srgbClr val="FFFF00"/>
                </a:solidFill>
                <a:latin typeface="Calibri" panose="020F0502020204030204" pitchFamily="34" charset="0"/>
                <a:cs typeface="Calibri" panose="020F0502020204030204" pitchFamily="34" charset="0"/>
              </a:rPr>
              <a:t> Train YOLO</a:t>
            </a:r>
          </a:p>
          <a:p>
            <a:pPr marL="257175" indent="-257175">
              <a:buFont typeface="Arial" panose="020B0604020202020204" pitchFamily="34" charset="0"/>
              <a:buChar char="•"/>
            </a:pPr>
            <a:r>
              <a:rPr lang="tr-TR" sz="1500" dirty="0" err="1">
                <a:latin typeface="Söhne"/>
              </a:rPr>
              <a:t>Labelimg'yi</a:t>
            </a:r>
            <a:r>
              <a:rPr lang="tr-TR" sz="1500" dirty="0">
                <a:latin typeface="Söhne"/>
              </a:rPr>
              <a:t> aşağıdaki linkten indirin ve klasöre çıkararak labelimg.py dosyasını </a:t>
            </a:r>
            <a:r>
              <a:rPr lang="tr-TR" sz="1500" dirty="0" err="1">
                <a:latin typeface="Söhne"/>
              </a:rPr>
              <a:t>spyder’da</a:t>
            </a:r>
            <a:r>
              <a:rPr lang="tr-TR" sz="1500" dirty="0">
                <a:latin typeface="Söhne"/>
              </a:rPr>
              <a:t> açın.</a:t>
            </a:r>
          </a:p>
          <a:p>
            <a:r>
              <a:rPr lang="tr-TR" sz="1500" dirty="0">
                <a:latin typeface="Söhne"/>
              </a:rPr>
              <a:t>			</a:t>
            </a:r>
            <a:r>
              <a:rPr lang="tr-TR" sz="1600" dirty="0">
                <a:solidFill>
                  <a:srgbClr val="FFFF00"/>
                </a:solidFill>
                <a:latin typeface="Calibri" panose="020F0502020204030204" pitchFamily="34" charset="0"/>
                <a:ea typeface="+mj-ea"/>
                <a:cs typeface="Calibri" panose="020F0502020204030204" pitchFamily="34" charset="0"/>
                <a:hlinkClick r:id="rId3"/>
              </a:rPr>
              <a:t>https://pypi.org/project/labelImg/#files</a:t>
            </a:r>
            <a:endParaRPr lang="tr-TR" sz="1600" dirty="0">
              <a:solidFill>
                <a:srgbClr val="FFFF00"/>
              </a:solidFill>
              <a:latin typeface="Calibri" panose="020F0502020204030204" pitchFamily="34" charset="0"/>
              <a:ea typeface="+mj-ea"/>
              <a:cs typeface="Calibri" panose="020F0502020204030204" pitchFamily="34" charset="0"/>
            </a:endParaRPr>
          </a:p>
          <a:p>
            <a:pPr marL="257175" indent="-257175">
              <a:buFont typeface="Arial" panose="020B0604020202020204" pitchFamily="34" charset="0"/>
              <a:buChar char="•"/>
            </a:pPr>
            <a:r>
              <a:rPr lang="tr-TR" sz="1500" dirty="0">
                <a:latin typeface="Söhne"/>
              </a:rPr>
              <a:t>Python 3.10 ve üstü sürüm için hata alabilirsiniz. hata veren dosyada (canvas.py) aşağıdaki satırlarda </a:t>
            </a:r>
            <a:r>
              <a:rPr lang="tr-TR" sz="1500" dirty="0" err="1">
                <a:latin typeface="Söhne"/>
              </a:rPr>
              <a:t>int</a:t>
            </a:r>
            <a:r>
              <a:rPr lang="tr-TR" sz="1500" dirty="0">
                <a:latin typeface="Söhne"/>
              </a:rPr>
              <a:t>() dönüşümü yapın.</a:t>
            </a:r>
          </a:p>
          <a:p>
            <a:pPr marL="1371600" lvl="4" indent="0">
              <a:buNone/>
            </a:pPr>
            <a:r>
              <a:rPr lang="tr-TR" sz="1600" dirty="0">
                <a:solidFill>
                  <a:srgbClr val="FFFF00"/>
                </a:solidFill>
                <a:latin typeface="Calibri" panose="020F0502020204030204" pitchFamily="34" charset="0"/>
                <a:ea typeface="+mj-ea"/>
                <a:cs typeface="Calibri" panose="020F0502020204030204" pitchFamily="34" charset="0"/>
              </a:rPr>
              <a:t>526 -&gt;</a:t>
            </a:r>
            <a:r>
              <a:rPr lang="tr-TR" sz="1600" dirty="0" err="1">
                <a:solidFill>
                  <a:srgbClr val="FFFF00"/>
                </a:solidFill>
                <a:latin typeface="Calibri" panose="020F0502020204030204" pitchFamily="34" charset="0"/>
                <a:ea typeface="+mj-ea"/>
                <a:cs typeface="Calibri" panose="020F0502020204030204" pitchFamily="34" charset="0"/>
              </a:rPr>
              <a:t>p.drawRect</a:t>
            </a:r>
            <a:r>
              <a:rPr lang="tr-TR" sz="1600" dirty="0">
                <a:solidFill>
                  <a:srgbClr val="FFFF00"/>
                </a:solidFill>
                <a:latin typeface="Calibri" panose="020F0502020204030204" pitchFamily="34" charset="0"/>
                <a:ea typeface="+mj-ea"/>
                <a:cs typeface="Calibri" panose="020F0502020204030204" pitchFamily="34" charset="0"/>
              </a:rPr>
              <a:t>(</a:t>
            </a:r>
            <a:r>
              <a:rPr lang="tr-TR" sz="1600" dirty="0" err="1">
                <a:solidFill>
                  <a:srgbClr val="FFFF00"/>
                </a:solidFill>
                <a:latin typeface="Calibri" panose="020F0502020204030204" pitchFamily="34" charset="0"/>
                <a:ea typeface="+mj-ea"/>
                <a:cs typeface="Calibri" panose="020F0502020204030204" pitchFamily="34" charset="0"/>
              </a:rPr>
              <a:t>int</a:t>
            </a:r>
            <a:r>
              <a:rPr lang="tr-TR" sz="1600" dirty="0">
                <a:solidFill>
                  <a:srgbClr val="FFFF00"/>
                </a:solidFill>
                <a:latin typeface="Calibri" panose="020F0502020204030204" pitchFamily="34" charset="0"/>
                <a:ea typeface="+mj-ea"/>
                <a:cs typeface="Calibri" panose="020F0502020204030204" pitchFamily="34" charset="0"/>
              </a:rPr>
              <a:t>(</a:t>
            </a:r>
            <a:r>
              <a:rPr lang="tr-TR" sz="1600" dirty="0" err="1">
                <a:solidFill>
                  <a:srgbClr val="FFFF00"/>
                </a:solidFill>
                <a:latin typeface="Calibri" panose="020F0502020204030204" pitchFamily="34" charset="0"/>
                <a:ea typeface="+mj-ea"/>
                <a:cs typeface="Calibri" panose="020F0502020204030204" pitchFamily="34" charset="0"/>
              </a:rPr>
              <a:t>left_top.x</a:t>
            </a:r>
            <a:r>
              <a:rPr lang="tr-TR" sz="1600" dirty="0">
                <a:solidFill>
                  <a:srgbClr val="FFFF00"/>
                </a:solidFill>
                <a:latin typeface="Calibri" panose="020F0502020204030204" pitchFamily="34" charset="0"/>
                <a:ea typeface="+mj-ea"/>
                <a:cs typeface="Calibri" panose="020F0502020204030204" pitchFamily="34" charset="0"/>
              </a:rPr>
              <a:t>()), </a:t>
            </a:r>
            <a:r>
              <a:rPr lang="tr-TR" sz="1600" dirty="0" err="1">
                <a:solidFill>
                  <a:srgbClr val="FFFF00"/>
                </a:solidFill>
                <a:latin typeface="Calibri" panose="020F0502020204030204" pitchFamily="34" charset="0"/>
                <a:ea typeface="+mj-ea"/>
                <a:cs typeface="Calibri" panose="020F0502020204030204" pitchFamily="34" charset="0"/>
              </a:rPr>
              <a:t>int</a:t>
            </a:r>
            <a:r>
              <a:rPr lang="tr-TR" sz="1600" dirty="0">
                <a:solidFill>
                  <a:srgbClr val="FFFF00"/>
                </a:solidFill>
                <a:latin typeface="Calibri" panose="020F0502020204030204" pitchFamily="34" charset="0"/>
                <a:ea typeface="+mj-ea"/>
                <a:cs typeface="Calibri" panose="020F0502020204030204" pitchFamily="34" charset="0"/>
              </a:rPr>
              <a:t>(</a:t>
            </a:r>
            <a:r>
              <a:rPr lang="tr-TR" sz="1600" dirty="0" err="1">
                <a:solidFill>
                  <a:srgbClr val="FFFF00"/>
                </a:solidFill>
                <a:latin typeface="Calibri" panose="020F0502020204030204" pitchFamily="34" charset="0"/>
                <a:ea typeface="+mj-ea"/>
                <a:cs typeface="Calibri" panose="020F0502020204030204" pitchFamily="34" charset="0"/>
              </a:rPr>
              <a:t>left_top.y</a:t>
            </a:r>
            <a:r>
              <a:rPr lang="tr-TR" sz="1600" dirty="0">
                <a:solidFill>
                  <a:srgbClr val="FFFF00"/>
                </a:solidFill>
                <a:latin typeface="Calibri" panose="020F0502020204030204" pitchFamily="34" charset="0"/>
                <a:ea typeface="+mj-ea"/>
                <a:cs typeface="Calibri" panose="020F0502020204030204" pitchFamily="34" charset="0"/>
              </a:rPr>
              <a:t>()), </a:t>
            </a:r>
            <a:r>
              <a:rPr lang="tr-TR" sz="1600" dirty="0" err="1">
                <a:solidFill>
                  <a:srgbClr val="FFFF00"/>
                </a:solidFill>
                <a:latin typeface="Calibri" panose="020F0502020204030204" pitchFamily="34" charset="0"/>
                <a:ea typeface="+mj-ea"/>
                <a:cs typeface="Calibri" panose="020F0502020204030204" pitchFamily="34" charset="0"/>
              </a:rPr>
              <a:t>int</a:t>
            </a:r>
            <a:r>
              <a:rPr lang="tr-TR" sz="1600" dirty="0">
                <a:solidFill>
                  <a:srgbClr val="FFFF00"/>
                </a:solidFill>
                <a:latin typeface="Calibri" panose="020F0502020204030204" pitchFamily="34" charset="0"/>
                <a:ea typeface="+mj-ea"/>
                <a:cs typeface="Calibri" panose="020F0502020204030204" pitchFamily="34" charset="0"/>
              </a:rPr>
              <a:t>(</a:t>
            </a:r>
            <a:r>
              <a:rPr lang="tr-TR" sz="1600" dirty="0" err="1">
                <a:solidFill>
                  <a:srgbClr val="FFFF00"/>
                </a:solidFill>
                <a:latin typeface="Calibri" panose="020F0502020204030204" pitchFamily="34" charset="0"/>
                <a:ea typeface="+mj-ea"/>
                <a:cs typeface="Calibri" panose="020F0502020204030204" pitchFamily="34" charset="0"/>
              </a:rPr>
              <a:t>rect_width</a:t>
            </a:r>
            <a:r>
              <a:rPr lang="tr-TR" sz="1600" dirty="0">
                <a:solidFill>
                  <a:srgbClr val="FFFF00"/>
                </a:solidFill>
                <a:latin typeface="Calibri" panose="020F0502020204030204" pitchFamily="34" charset="0"/>
                <a:ea typeface="+mj-ea"/>
                <a:cs typeface="Calibri" panose="020F0502020204030204" pitchFamily="34" charset="0"/>
              </a:rPr>
              <a:t>), </a:t>
            </a:r>
            <a:r>
              <a:rPr lang="tr-TR" sz="1600" dirty="0" err="1">
                <a:solidFill>
                  <a:srgbClr val="FFFF00"/>
                </a:solidFill>
                <a:latin typeface="Calibri" panose="020F0502020204030204" pitchFamily="34" charset="0"/>
                <a:ea typeface="+mj-ea"/>
                <a:cs typeface="Calibri" panose="020F0502020204030204" pitchFamily="34" charset="0"/>
              </a:rPr>
              <a:t>int</a:t>
            </a:r>
            <a:r>
              <a:rPr lang="tr-TR" sz="1600" dirty="0">
                <a:solidFill>
                  <a:srgbClr val="FFFF00"/>
                </a:solidFill>
                <a:latin typeface="Calibri" panose="020F0502020204030204" pitchFamily="34" charset="0"/>
                <a:ea typeface="+mj-ea"/>
                <a:cs typeface="Calibri" panose="020F0502020204030204" pitchFamily="34" charset="0"/>
              </a:rPr>
              <a:t>(</a:t>
            </a:r>
            <a:r>
              <a:rPr lang="tr-TR" sz="1600" dirty="0" err="1">
                <a:solidFill>
                  <a:srgbClr val="FFFF00"/>
                </a:solidFill>
                <a:latin typeface="Calibri" panose="020F0502020204030204" pitchFamily="34" charset="0"/>
                <a:ea typeface="+mj-ea"/>
                <a:cs typeface="Calibri" panose="020F0502020204030204" pitchFamily="34" charset="0"/>
              </a:rPr>
              <a:t>rect_height</a:t>
            </a:r>
            <a:r>
              <a:rPr lang="tr-TR" sz="1600" dirty="0">
                <a:solidFill>
                  <a:srgbClr val="FFFF00"/>
                </a:solidFill>
                <a:latin typeface="Calibri" panose="020F0502020204030204" pitchFamily="34" charset="0"/>
                <a:ea typeface="+mj-ea"/>
                <a:cs typeface="Calibri" panose="020F0502020204030204" pitchFamily="34" charset="0"/>
              </a:rPr>
              <a:t>))</a:t>
            </a:r>
          </a:p>
          <a:p>
            <a:pPr marL="1371600" lvl="4" indent="0">
              <a:buNone/>
            </a:pPr>
            <a:r>
              <a:rPr lang="tr-TR" sz="1600" dirty="0">
                <a:solidFill>
                  <a:srgbClr val="FFFF00"/>
                </a:solidFill>
                <a:latin typeface="Calibri" panose="020F0502020204030204" pitchFamily="34" charset="0"/>
                <a:ea typeface="+mj-ea"/>
                <a:cs typeface="Calibri" panose="020F0502020204030204" pitchFamily="34" charset="0"/>
              </a:rPr>
              <a:t>530-&gt;</a:t>
            </a:r>
            <a:r>
              <a:rPr lang="tr-TR" sz="1600" dirty="0" err="1">
                <a:solidFill>
                  <a:srgbClr val="FFFF00"/>
                </a:solidFill>
                <a:latin typeface="Calibri" panose="020F0502020204030204" pitchFamily="34" charset="0"/>
                <a:ea typeface="+mj-ea"/>
                <a:cs typeface="Calibri" panose="020F0502020204030204" pitchFamily="34" charset="0"/>
              </a:rPr>
              <a:t>p.drawLine</a:t>
            </a:r>
            <a:r>
              <a:rPr lang="tr-TR" sz="1600" dirty="0">
                <a:solidFill>
                  <a:srgbClr val="FFFF00"/>
                </a:solidFill>
                <a:latin typeface="Calibri" panose="020F0502020204030204" pitchFamily="34" charset="0"/>
                <a:ea typeface="+mj-ea"/>
                <a:cs typeface="Calibri" panose="020F0502020204030204" pitchFamily="34" charset="0"/>
              </a:rPr>
              <a:t>(</a:t>
            </a:r>
            <a:r>
              <a:rPr lang="tr-TR" sz="1600" dirty="0" err="1">
                <a:solidFill>
                  <a:srgbClr val="FFFF00"/>
                </a:solidFill>
                <a:latin typeface="Calibri" panose="020F0502020204030204" pitchFamily="34" charset="0"/>
                <a:ea typeface="+mj-ea"/>
                <a:cs typeface="Calibri" panose="020F0502020204030204" pitchFamily="34" charset="0"/>
              </a:rPr>
              <a:t>int</a:t>
            </a:r>
            <a:r>
              <a:rPr lang="tr-TR" sz="1600" dirty="0">
                <a:solidFill>
                  <a:srgbClr val="FFFF00"/>
                </a:solidFill>
                <a:latin typeface="Calibri" panose="020F0502020204030204" pitchFamily="34" charset="0"/>
                <a:ea typeface="+mj-ea"/>
                <a:cs typeface="Calibri" panose="020F0502020204030204" pitchFamily="34" charset="0"/>
              </a:rPr>
              <a:t>(</a:t>
            </a:r>
            <a:r>
              <a:rPr lang="tr-TR" sz="1600" dirty="0" err="1">
                <a:solidFill>
                  <a:srgbClr val="FFFF00"/>
                </a:solidFill>
                <a:latin typeface="Calibri" panose="020F0502020204030204" pitchFamily="34" charset="0"/>
                <a:ea typeface="+mj-ea"/>
                <a:cs typeface="Calibri" panose="020F0502020204030204" pitchFamily="34" charset="0"/>
              </a:rPr>
              <a:t>self.prev_point.x</a:t>
            </a:r>
            <a:r>
              <a:rPr lang="tr-TR" sz="1600" dirty="0">
                <a:solidFill>
                  <a:srgbClr val="FFFF00"/>
                </a:solidFill>
                <a:latin typeface="Calibri" panose="020F0502020204030204" pitchFamily="34" charset="0"/>
                <a:ea typeface="+mj-ea"/>
                <a:cs typeface="Calibri" panose="020F0502020204030204" pitchFamily="34" charset="0"/>
              </a:rPr>
              <a:t>()), 0, </a:t>
            </a:r>
            <a:r>
              <a:rPr lang="tr-TR" sz="1600" dirty="0" err="1">
                <a:solidFill>
                  <a:srgbClr val="FFFF00"/>
                </a:solidFill>
                <a:latin typeface="Calibri" panose="020F0502020204030204" pitchFamily="34" charset="0"/>
                <a:ea typeface="+mj-ea"/>
                <a:cs typeface="Calibri" panose="020F0502020204030204" pitchFamily="34" charset="0"/>
              </a:rPr>
              <a:t>int</a:t>
            </a:r>
            <a:r>
              <a:rPr lang="tr-TR" sz="1600" dirty="0">
                <a:solidFill>
                  <a:srgbClr val="FFFF00"/>
                </a:solidFill>
                <a:latin typeface="Calibri" panose="020F0502020204030204" pitchFamily="34" charset="0"/>
                <a:ea typeface="+mj-ea"/>
                <a:cs typeface="Calibri" panose="020F0502020204030204" pitchFamily="34" charset="0"/>
              </a:rPr>
              <a:t>(</a:t>
            </a:r>
            <a:r>
              <a:rPr lang="tr-TR" sz="1600" dirty="0" err="1">
                <a:solidFill>
                  <a:srgbClr val="FFFF00"/>
                </a:solidFill>
                <a:latin typeface="Calibri" panose="020F0502020204030204" pitchFamily="34" charset="0"/>
                <a:ea typeface="+mj-ea"/>
                <a:cs typeface="Calibri" panose="020F0502020204030204" pitchFamily="34" charset="0"/>
              </a:rPr>
              <a:t>self.prev_point.x</a:t>
            </a:r>
            <a:r>
              <a:rPr lang="tr-TR" sz="1600" dirty="0">
                <a:solidFill>
                  <a:srgbClr val="FFFF00"/>
                </a:solidFill>
                <a:latin typeface="Calibri" panose="020F0502020204030204" pitchFamily="34" charset="0"/>
                <a:ea typeface="+mj-ea"/>
                <a:cs typeface="Calibri" panose="020F0502020204030204" pitchFamily="34" charset="0"/>
              </a:rPr>
              <a:t>()), </a:t>
            </a:r>
            <a:r>
              <a:rPr lang="tr-TR" sz="1600" dirty="0" err="1">
                <a:solidFill>
                  <a:srgbClr val="FFFF00"/>
                </a:solidFill>
                <a:latin typeface="Calibri" panose="020F0502020204030204" pitchFamily="34" charset="0"/>
                <a:ea typeface="+mj-ea"/>
                <a:cs typeface="Calibri" panose="020F0502020204030204" pitchFamily="34" charset="0"/>
              </a:rPr>
              <a:t>int</a:t>
            </a:r>
            <a:r>
              <a:rPr lang="tr-TR" sz="1600" dirty="0">
                <a:solidFill>
                  <a:srgbClr val="FFFF00"/>
                </a:solidFill>
                <a:latin typeface="Calibri" panose="020F0502020204030204" pitchFamily="34" charset="0"/>
                <a:ea typeface="+mj-ea"/>
                <a:cs typeface="Calibri" panose="020F0502020204030204" pitchFamily="34" charset="0"/>
              </a:rPr>
              <a:t>(</a:t>
            </a:r>
            <a:r>
              <a:rPr lang="tr-TR" sz="1600" dirty="0" err="1">
                <a:solidFill>
                  <a:srgbClr val="FFFF00"/>
                </a:solidFill>
                <a:latin typeface="Calibri" panose="020F0502020204030204" pitchFamily="34" charset="0"/>
                <a:ea typeface="+mj-ea"/>
                <a:cs typeface="Calibri" panose="020F0502020204030204" pitchFamily="34" charset="0"/>
              </a:rPr>
              <a:t>self.pixmap.height</a:t>
            </a:r>
            <a:r>
              <a:rPr lang="tr-TR" sz="1600" dirty="0">
                <a:solidFill>
                  <a:srgbClr val="FFFF00"/>
                </a:solidFill>
                <a:latin typeface="Calibri" panose="020F0502020204030204" pitchFamily="34" charset="0"/>
                <a:ea typeface="+mj-ea"/>
                <a:cs typeface="Calibri" panose="020F0502020204030204" pitchFamily="34" charset="0"/>
              </a:rPr>
              <a:t>()))</a:t>
            </a:r>
          </a:p>
          <a:p>
            <a:pPr marL="1371600" lvl="4" indent="0">
              <a:buNone/>
            </a:pPr>
            <a:r>
              <a:rPr lang="tr-TR" sz="1600" dirty="0">
                <a:solidFill>
                  <a:srgbClr val="FFFF00"/>
                </a:solidFill>
                <a:latin typeface="Calibri" panose="020F0502020204030204" pitchFamily="34" charset="0"/>
                <a:ea typeface="+mj-ea"/>
                <a:cs typeface="Calibri" panose="020F0502020204030204" pitchFamily="34" charset="0"/>
              </a:rPr>
              <a:t>531-&gt;</a:t>
            </a:r>
            <a:r>
              <a:rPr lang="tr-TR" sz="1600" dirty="0" err="1">
                <a:solidFill>
                  <a:srgbClr val="FFFF00"/>
                </a:solidFill>
                <a:latin typeface="Calibri" panose="020F0502020204030204" pitchFamily="34" charset="0"/>
                <a:ea typeface="+mj-ea"/>
                <a:cs typeface="Calibri" panose="020F0502020204030204" pitchFamily="34" charset="0"/>
              </a:rPr>
              <a:t>p.drawLine</a:t>
            </a:r>
            <a:r>
              <a:rPr lang="tr-TR" sz="1600" dirty="0">
                <a:solidFill>
                  <a:srgbClr val="FFFF00"/>
                </a:solidFill>
                <a:latin typeface="Calibri" panose="020F0502020204030204" pitchFamily="34" charset="0"/>
                <a:ea typeface="+mj-ea"/>
                <a:cs typeface="Calibri" panose="020F0502020204030204" pitchFamily="34" charset="0"/>
              </a:rPr>
              <a:t>(0, </a:t>
            </a:r>
            <a:r>
              <a:rPr lang="tr-TR" sz="1600" dirty="0" err="1">
                <a:solidFill>
                  <a:srgbClr val="FFFF00"/>
                </a:solidFill>
                <a:latin typeface="Calibri" panose="020F0502020204030204" pitchFamily="34" charset="0"/>
                <a:ea typeface="+mj-ea"/>
                <a:cs typeface="Calibri" panose="020F0502020204030204" pitchFamily="34" charset="0"/>
              </a:rPr>
              <a:t>int</a:t>
            </a:r>
            <a:r>
              <a:rPr lang="tr-TR" sz="1600" dirty="0">
                <a:solidFill>
                  <a:srgbClr val="FFFF00"/>
                </a:solidFill>
                <a:latin typeface="Calibri" panose="020F0502020204030204" pitchFamily="34" charset="0"/>
                <a:ea typeface="+mj-ea"/>
                <a:cs typeface="Calibri" panose="020F0502020204030204" pitchFamily="34" charset="0"/>
              </a:rPr>
              <a:t>(</a:t>
            </a:r>
            <a:r>
              <a:rPr lang="tr-TR" sz="1600" dirty="0" err="1">
                <a:solidFill>
                  <a:srgbClr val="FFFF00"/>
                </a:solidFill>
                <a:latin typeface="Calibri" panose="020F0502020204030204" pitchFamily="34" charset="0"/>
                <a:ea typeface="+mj-ea"/>
                <a:cs typeface="Calibri" panose="020F0502020204030204" pitchFamily="34" charset="0"/>
              </a:rPr>
              <a:t>self.prev_point.y</a:t>
            </a:r>
            <a:r>
              <a:rPr lang="tr-TR" sz="1600" dirty="0">
                <a:solidFill>
                  <a:srgbClr val="FFFF00"/>
                </a:solidFill>
                <a:latin typeface="Calibri" panose="020F0502020204030204" pitchFamily="34" charset="0"/>
                <a:ea typeface="+mj-ea"/>
                <a:cs typeface="Calibri" panose="020F0502020204030204" pitchFamily="34" charset="0"/>
              </a:rPr>
              <a:t>()), </a:t>
            </a:r>
            <a:r>
              <a:rPr lang="tr-TR" sz="1600" dirty="0" err="1">
                <a:solidFill>
                  <a:srgbClr val="FFFF00"/>
                </a:solidFill>
                <a:latin typeface="Calibri" panose="020F0502020204030204" pitchFamily="34" charset="0"/>
                <a:ea typeface="+mj-ea"/>
                <a:cs typeface="Calibri" panose="020F0502020204030204" pitchFamily="34" charset="0"/>
              </a:rPr>
              <a:t>int</a:t>
            </a:r>
            <a:r>
              <a:rPr lang="tr-TR" sz="1600" dirty="0">
                <a:solidFill>
                  <a:srgbClr val="FFFF00"/>
                </a:solidFill>
                <a:latin typeface="Calibri" panose="020F0502020204030204" pitchFamily="34" charset="0"/>
                <a:ea typeface="+mj-ea"/>
                <a:cs typeface="Calibri" panose="020F0502020204030204" pitchFamily="34" charset="0"/>
              </a:rPr>
              <a:t>(</a:t>
            </a:r>
            <a:r>
              <a:rPr lang="tr-TR" sz="1600" dirty="0" err="1">
                <a:solidFill>
                  <a:srgbClr val="FFFF00"/>
                </a:solidFill>
                <a:latin typeface="Calibri" panose="020F0502020204030204" pitchFamily="34" charset="0"/>
                <a:ea typeface="+mj-ea"/>
                <a:cs typeface="Calibri" panose="020F0502020204030204" pitchFamily="34" charset="0"/>
              </a:rPr>
              <a:t>self.pixmap.width</a:t>
            </a:r>
            <a:r>
              <a:rPr lang="tr-TR" sz="1600" dirty="0">
                <a:solidFill>
                  <a:srgbClr val="FFFF00"/>
                </a:solidFill>
                <a:latin typeface="Calibri" panose="020F0502020204030204" pitchFamily="34" charset="0"/>
                <a:ea typeface="+mj-ea"/>
                <a:cs typeface="Calibri" panose="020F0502020204030204" pitchFamily="34" charset="0"/>
              </a:rPr>
              <a:t>()), </a:t>
            </a:r>
            <a:r>
              <a:rPr lang="tr-TR" sz="1600" dirty="0" err="1">
                <a:solidFill>
                  <a:srgbClr val="FFFF00"/>
                </a:solidFill>
                <a:latin typeface="Calibri" panose="020F0502020204030204" pitchFamily="34" charset="0"/>
                <a:ea typeface="+mj-ea"/>
                <a:cs typeface="Calibri" panose="020F0502020204030204" pitchFamily="34" charset="0"/>
              </a:rPr>
              <a:t>int</a:t>
            </a:r>
            <a:r>
              <a:rPr lang="tr-TR" sz="1600" dirty="0">
                <a:solidFill>
                  <a:srgbClr val="FFFF00"/>
                </a:solidFill>
                <a:latin typeface="Calibri" panose="020F0502020204030204" pitchFamily="34" charset="0"/>
                <a:ea typeface="+mj-ea"/>
                <a:cs typeface="Calibri" panose="020F0502020204030204" pitchFamily="34" charset="0"/>
              </a:rPr>
              <a:t>(</a:t>
            </a:r>
            <a:r>
              <a:rPr lang="tr-TR" sz="1600" dirty="0" err="1">
                <a:solidFill>
                  <a:srgbClr val="FFFF00"/>
                </a:solidFill>
                <a:latin typeface="Calibri" panose="020F0502020204030204" pitchFamily="34" charset="0"/>
                <a:ea typeface="+mj-ea"/>
                <a:cs typeface="Calibri" panose="020F0502020204030204" pitchFamily="34" charset="0"/>
              </a:rPr>
              <a:t>self.prev_point.y</a:t>
            </a:r>
            <a:r>
              <a:rPr lang="tr-TR" sz="1600" dirty="0">
                <a:solidFill>
                  <a:srgbClr val="FFFF00"/>
                </a:solidFill>
                <a:latin typeface="Calibri" panose="020F0502020204030204" pitchFamily="34" charset="0"/>
                <a:ea typeface="+mj-ea"/>
                <a:cs typeface="Calibri" panose="020F0502020204030204" pitchFamily="34" charset="0"/>
              </a:rPr>
              <a:t>()))</a:t>
            </a:r>
          </a:p>
          <a:p>
            <a:endParaRPr lang="tr-TR" sz="1500" dirty="0">
              <a:solidFill>
                <a:srgbClr val="000000"/>
              </a:solidFill>
              <a:latin typeface="Söhne"/>
            </a:endParaRPr>
          </a:p>
          <a:p>
            <a:pPr algn="l"/>
            <a:endParaRPr lang="tr-TR" sz="1200" dirty="0">
              <a:solidFill>
                <a:srgbClr val="212121"/>
              </a:solidFill>
              <a:latin typeface="Söhne"/>
            </a:endParaRPr>
          </a:p>
          <a:p>
            <a:endParaRPr lang="tr-TR" sz="1350" b="1" dirty="0">
              <a:solidFill>
                <a:schemeClr val="accent1"/>
              </a:solidFill>
              <a:latin typeface="Söhne"/>
            </a:endParaRPr>
          </a:p>
        </p:txBody>
      </p:sp>
      <p:sp>
        <p:nvSpPr>
          <p:cNvPr id="5" name="Unvan 2">
            <a:extLst>
              <a:ext uri="{FF2B5EF4-FFF2-40B4-BE49-F238E27FC236}">
                <a16:creationId xmlns:a16="http://schemas.microsoft.com/office/drawing/2014/main" id="{9F805870-2486-AA60-0757-AF9688E375A2}"/>
              </a:ext>
            </a:extLst>
          </p:cNvPr>
          <p:cNvSpPr>
            <a:spLocks noGrp="1"/>
          </p:cNvSpPr>
          <p:nvPr>
            <p:ph type="title"/>
          </p:nvPr>
        </p:nvSpPr>
        <p:spPr>
          <a:xfrm>
            <a:off x="426880" y="-335132"/>
            <a:ext cx="8089072" cy="875049"/>
          </a:xfrm>
        </p:spPr>
        <p:txBody>
          <a:bodyPr>
            <a:normAutofit/>
          </a:bodyPr>
          <a:lstStyle/>
          <a:p>
            <a:r>
              <a:rPr lang="tr-TR" sz="2000" dirty="0"/>
              <a:t>YOLO V11 Uygulama-&gt; YOLO11_Object_Detection.ipynb</a:t>
            </a:r>
          </a:p>
        </p:txBody>
      </p:sp>
    </p:spTree>
    <p:extLst>
      <p:ext uri="{BB962C8B-B14F-4D97-AF65-F5344CB8AC3E}">
        <p14:creationId xmlns:p14="http://schemas.microsoft.com/office/powerpoint/2010/main" val="4835820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Unvan 2"/>
          <p:cNvSpPr txBox="1">
            <a:spLocks/>
          </p:cNvSpPr>
          <p:nvPr/>
        </p:nvSpPr>
        <p:spPr>
          <a:xfrm>
            <a:off x="242568" y="604102"/>
            <a:ext cx="8729153" cy="3941393"/>
          </a:xfrm>
          <a:prstGeom prst="rect">
            <a:avLst/>
          </a:prstGeom>
        </p:spPr>
        <p:txBody>
          <a:bodyPr vert="horz" lIns="91440" tIns="45720" rIns="91440" bIns="45720" rtlCol="0" anchor="t">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lnSpc>
                <a:spcPct val="100000"/>
              </a:lnSpc>
              <a:spcAft>
                <a:spcPts val="600"/>
              </a:spcAft>
            </a:pPr>
            <a:r>
              <a:rPr lang="tr-TR" sz="1800" b="1" u="sng" dirty="0" err="1">
                <a:solidFill>
                  <a:srgbClr val="FFFF00"/>
                </a:solidFill>
                <a:latin typeface="Calibri" panose="020F0502020204030204" pitchFamily="34" charset="0"/>
                <a:cs typeface="Calibri" panose="020F0502020204030204" pitchFamily="34" charset="0"/>
              </a:rPr>
              <a:t>Custom</a:t>
            </a:r>
            <a:r>
              <a:rPr lang="tr-TR" sz="1800" b="1" u="sng" dirty="0">
                <a:solidFill>
                  <a:srgbClr val="FFFF00"/>
                </a:solidFill>
                <a:latin typeface="Calibri" panose="020F0502020204030204" pitchFamily="34" charset="0"/>
                <a:cs typeface="Calibri" panose="020F0502020204030204" pitchFamily="34" charset="0"/>
              </a:rPr>
              <a:t> Train YOLO (Etiketleme)</a:t>
            </a:r>
          </a:p>
          <a:p>
            <a:pPr algn="just">
              <a:lnSpc>
                <a:spcPct val="100000"/>
              </a:lnSpc>
              <a:spcAft>
                <a:spcPts val="600"/>
              </a:spcAft>
            </a:pPr>
            <a:r>
              <a:rPr lang="tr-TR" sz="1600" dirty="0">
                <a:solidFill>
                  <a:srgbClr val="FFFF00"/>
                </a:solidFill>
                <a:latin typeface="Calibri" panose="020F0502020204030204" pitchFamily="34" charset="0"/>
                <a:cs typeface="Calibri" panose="020F0502020204030204" pitchFamily="34" charset="0"/>
              </a:rPr>
              <a:t>	</a:t>
            </a:r>
          </a:p>
          <a:p>
            <a:pPr algn="just">
              <a:lnSpc>
                <a:spcPct val="100000"/>
              </a:lnSpc>
              <a:spcAft>
                <a:spcPts val="600"/>
              </a:spcAft>
            </a:pPr>
            <a:endParaRPr lang="tr-TR" sz="1600" dirty="0">
              <a:solidFill>
                <a:srgbClr val="FFFF00"/>
              </a:solidFill>
              <a:latin typeface="Calibri" panose="020F0502020204030204" pitchFamily="34" charset="0"/>
              <a:cs typeface="Calibri" panose="020F0502020204030204" pitchFamily="34" charset="0"/>
            </a:endParaRPr>
          </a:p>
        </p:txBody>
      </p:sp>
      <p:pic>
        <p:nvPicPr>
          <p:cNvPr id="4" name="Resim 3">
            <a:extLst>
              <a:ext uri="{FF2B5EF4-FFF2-40B4-BE49-F238E27FC236}">
                <a16:creationId xmlns:a16="http://schemas.microsoft.com/office/drawing/2014/main" id="{E05B7979-A1DE-3082-24BA-5C5798987FA7}"/>
              </a:ext>
            </a:extLst>
          </p:cNvPr>
          <p:cNvPicPr>
            <a:picLocks noChangeAspect="1"/>
          </p:cNvPicPr>
          <p:nvPr/>
        </p:nvPicPr>
        <p:blipFill>
          <a:blip r:embed="rId2"/>
          <a:stretch>
            <a:fillRect/>
          </a:stretch>
        </p:blipFill>
        <p:spPr>
          <a:xfrm>
            <a:off x="1784388" y="932649"/>
            <a:ext cx="5903114" cy="4140000"/>
          </a:xfrm>
          <a:prstGeom prst="rect">
            <a:avLst/>
          </a:prstGeom>
        </p:spPr>
      </p:pic>
      <p:sp>
        <p:nvSpPr>
          <p:cNvPr id="6" name="Unvan 2">
            <a:extLst>
              <a:ext uri="{FF2B5EF4-FFF2-40B4-BE49-F238E27FC236}">
                <a16:creationId xmlns:a16="http://schemas.microsoft.com/office/drawing/2014/main" id="{1A6BD9F1-5D29-4800-5405-A51353E38500}"/>
              </a:ext>
            </a:extLst>
          </p:cNvPr>
          <p:cNvSpPr>
            <a:spLocks noGrp="1"/>
          </p:cNvSpPr>
          <p:nvPr>
            <p:ph type="title"/>
          </p:nvPr>
        </p:nvSpPr>
        <p:spPr>
          <a:xfrm>
            <a:off x="414848" y="0"/>
            <a:ext cx="8089072" cy="875049"/>
          </a:xfrm>
        </p:spPr>
        <p:txBody>
          <a:bodyPr>
            <a:normAutofit/>
          </a:bodyPr>
          <a:lstStyle/>
          <a:p>
            <a:r>
              <a:rPr lang="tr-TR" sz="2000" dirty="0"/>
              <a:t>YOLO V11 Uygulama-&gt; YOLO11_Object_Detection.ipynb</a:t>
            </a:r>
          </a:p>
        </p:txBody>
      </p:sp>
    </p:spTree>
    <p:extLst>
      <p:ext uri="{BB962C8B-B14F-4D97-AF65-F5344CB8AC3E}">
        <p14:creationId xmlns:p14="http://schemas.microsoft.com/office/powerpoint/2010/main" val="2049031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Unvan 2"/>
          <p:cNvSpPr txBox="1">
            <a:spLocks/>
          </p:cNvSpPr>
          <p:nvPr/>
        </p:nvSpPr>
        <p:spPr>
          <a:xfrm>
            <a:off x="0" y="610728"/>
            <a:ext cx="4879397" cy="4284698"/>
          </a:xfrm>
          <a:prstGeom prst="rect">
            <a:avLst/>
          </a:prstGeom>
        </p:spPr>
        <p:txBody>
          <a:bodyPr vert="horz" lIns="91440" tIns="45720" rIns="91440" bIns="45720" rtlCol="0" anchor="t">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lnSpc>
                <a:spcPct val="100000"/>
              </a:lnSpc>
              <a:spcAft>
                <a:spcPts val="600"/>
              </a:spcAft>
            </a:pPr>
            <a:r>
              <a:rPr lang="tr-TR" sz="1800" b="1" u="sng" dirty="0" err="1">
                <a:solidFill>
                  <a:srgbClr val="FFFF00"/>
                </a:solidFill>
                <a:latin typeface="Calibri" panose="020F0502020204030204" pitchFamily="34" charset="0"/>
                <a:cs typeface="Calibri" panose="020F0502020204030204" pitchFamily="34" charset="0"/>
              </a:rPr>
              <a:t>Custom</a:t>
            </a:r>
            <a:r>
              <a:rPr lang="tr-TR" sz="1800" b="1" u="sng" dirty="0">
                <a:solidFill>
                  <a:srgbClr val="FFFF00"/>
                </a:solidFill>
                <a:latin typeface="Calibri" panose="020F0502020204030204" pitchFamily="34" charset="0"/>
                <a:cs typeface="Calibri" panose="020F0502020204030204" pitchFamily="34" charset="0"/>
              </a:rPr>
              <a:t> Train YOLO (Etiketleme)</a:t>
            </a:r>
          </a:p>
          <a:p>
            <a:pPr marL="285750" indent="-285750" algn="just">
              <a:lnSpc>
                <a:spcPct val="100000"/>
              </a:lnSpc>
              <a:spcAft>
                <a:spcPts val="600"/>
              </a:spcAft>
              <a:buFont typeface="Arial" panose="020B0604020202020204" pitchFamily="34" charset="0"/>
              <a:buChar char="•"/>
            </a:pPr>
            <a:r>
              <a:rPr lang="tr-TR" sz="1600" dirty="0">
                <a:latin typeface="Calibri" panose="020F0502020204030204" pitchFamily="34" charset="0"/>
                <a:cs typeface="Calibri" panose="020F0502020204030204" pitchFamily="34" charset="0"/>
              </a:rPr>
              <a:t>Etiketlemeye başlamadan önce «D:\</a:t>
            </a:r>
            <a:r>
              <a:rPr lang="tr-TR" sz="1600" dirty="0" err="1">
                <a:latin typeface="Calibri" panose="020F0502020204030204" pitchFamily="34" charset="0"/>
                <a:cs typeface="Calibri" panose="020F0502020204030204" pitchFamily="34" charset="0"/>
              </a:rPr>
              <a:t>labelImg</a:t>
            </a:r>
            <a:r>
              <a:rPr lang="tr-TR" sz="1600" dirty="0">
                <a:latin typeface="Calibri" panose="020F0502020204030204" pitchFamily="34" charset="0"/>
                <a:cs typeface="Calibri" panose="020F0502020204030204" pitchFamily="34" charset="0"/>
              </a:rPr>
              <a:t>\data» klasöründeki «predefined_classes.txt» dosyasındaki tüm </a:t>
            </a:r>
            <a:r>
              <a:rPr lang="tr-TR" sz="1600" dirty="0" err="1">
                <a:latin typeface="Calibri" panose="020F0502020204030204" pitchFamily="34" charset="0"/>
                <a:cs typeface="Calibri" panose="020F0502020204030204" pitchFamily="34" charset="0"/>
              </a:rPr>
              <a:t>class’lar</a:t>
            </a:r>
            <a:r>
              <a:rPr lang="tr-TR" sz="1600" dirty="0">
                <a:latin typeface="Calibri" panose="020F0502020204030204" pitchFamily="34" charset="0"/>
                <a:cs typeface="Calibri" panose="020F0502020204030204" pitchFamily="34" charset="0"/>
              </a:rPr>
              <a:t> silinmelidir.</a:t>
            </a:r>
          </a:p>
          <a:p>
            <a:pPr marL="285750" indent="-285750" algn="just">
              <a:lnSpc>
                <a:spcPct val="100000"/>
              </a:lnSpc>
              <a:spcAft>
                <a:spcPts val="600"/>
              </a:spcAft>
              <a:buFont typeface="Arial" panose="020B0604020202020204" pitchFamily="34" charset="0"/>
              <a:buChar char="•"/>
            </a:pPr>
            <a:r>
              <a:rPr lang="tr-TR" sz="1600" dirty="0">
                <a:latin typeface="Calibri" panose="020F0502020204030204" pitchFamily="34" charset="0"/>
                <a:cs typeface="Calibri" panose="020F0502020204030204" pitchFamily="34" charset="0"/>
              </a:rPr>
              <a:t>Bu silinmediği taktirde o sınıfları da hesaba katarak etiketleme bilgilerini </a:t>
            </a:r>
            <a:r>
              <a:rPr lang="tr-TR" sz="1600" dirty="0" err="1">
                <a:latin typeface="Calibri" panose="020F0502020204030204" pitchFamily="34" charset="0"/>
                <a:cs typeface="Calibri" panose="020F0502020204030204" pitchFamily="34" charset="0"/>
              </a:rPr>
              <a:t>txt</a:t>
            </a:r>
            <a:r>
              <a:rPr lang="tr-TR" sz="1600" dirty="0">
                <a:latin typeface="Calibri" panose="020F0502020204030204" pitchFamily="34" charset="0"/>
                <a:cs typeface="Calibri" panose="020F0502020204030204" pitchFamily="34" charset="0"/>
              </a:rPr>
              <a:t> dosyasına yazarken yeni sınıfı  15 numaralı sınıf olarak kaydetmektedir.</a:t>
            </a:r>
          </a:p>
          <a:p>
            <a:pPr marL="285750" indent="-285750" algn="just">
              <a:lnSpc>
                <a:spcPct val="100000"/>
              </a:lnSpc>
              <a:spcAft>
                <a:spcPts val="600"/>
              </a:spcAft>
              <a:buFont typeface="Arial" panose="020B0604020202020204" pitchFamily="34" charset="0"/>
              <a:buChar char="•"/>
            </a:pPr>
            <a:r>
              <a:rPr lang="tr-TR" sz="1600" dirty="0">
                <a:latin typeface="Calibri" panose="020F0502020204030204" pitchFamily="34" charset="0"/>
                <a:cs typeface="Calibri" panose="020F0502020204030204" pitchFamily="34" charset="0"/>
              </a:rPr>
              <a:t>Bu durum </a:t>
            </a:r>
            <a:r>
              <a:rPr lang="tr-TR" sz="1600" dirty="0" err="1">
                <a:latin typeface="Calibri" panose="020F0502020204030204" pitchFamily="34" charset="0"/>
                <a:cs typeface="Calibri" panose="020F0502020204030204" pitchFamily="34" charset="0"/>
              </a:rPr>
              <a:t>YOLO’nun</a:t>
            </a:r>
            <a:r>
              <a:rPr lang="tr-TR" sz="1600" dirty="0">
                <a:latin typeface="Calibri" panose="020F0502020204030204" pitchFamily="34" charset="0"/>
                <a:cs typeface="Calibri" panose="020F0502020204030204" pitchFamily="34" charset="0"/>
              </a:rPr>
              <a:t> eğitiminde problem oluşturmaktadır. Eğer bu işlemi yapmayı unuttuysanız aşağıdaki kodla (</a:t>
            </a:r>
            <a:r>
              <a:rPr lang="tr-TR" sz="1600" dirty="0" err="1">
                <a:solidFill>
                  <a:srgbClr val="FFFF00"/>
                </a:solidFill>
                <a:latin typeface="Calibri" panose="020F0502020204030204" pitchFamily="34" charset="0"/>
                <a:cs typeface="Calibri" panose="020F0502020204030204" pitchFamily="34" charset="0"/>
              </a:rPr>
              <a:t>txt</a:t>
            </a:r>
            <a:r>
              <a:rPr lang="tr-TR" sz="1600" dirty="0">
                <a:solidFill>
                  <a:srgbClr val="FFFF00"/>
                </a:solidFill>
                <a:latin typeface="Calibri" panose="020F0502020204030204" pitchFamily="34" charset="0"/>
                <a:cs typeface="Calibri" panose="020F0502020204030204" pitchFamily="34" charset="0"/>
              </a:rPr>
              <a:t> dosya </a:t>
            </a:r>
            <a:r>
              <a:rPr lang="tr-TR" sz="1600" dirty="0" err="1">
                <a:solidFill>
                  <a:srgbClr val="FFFF00"/>
                </a:solidFill>
                <a:latin typeface="Calibri" panose="020F0502020204030204" pitchFamily="34" charset="0"/>
                <a:cs typeface="Calibri" panose="020F0502020204030204" pitchFamily="34" charset="0"/>
              </a:rPr>
              <a:t>class</a:t>
            </a:r>
            <a:r>
              <a:rPr lang="tr-TR" sz="1600" dirty="0">
                <a:solidFill>
                  <a:srgbClr val="FFFF00"/>
                </a:solidFill>
                <a:latin typeface="Calibri" panose="020F0502020204030204" pitchFamily="34" charset="0"/>
                <a:cs typeface="Calibri" panose="020F0502020204030204" pitchFamily="34" charset="0"/>
              </a:rPr>
              <a:t> numarasını değistirme.py</a:t>
            </a:r>
            <a:r>
              <a:rPr lang="tr-TR" sz="1600" dirty="0">
                <a:latin typeface="Calibri" panose="020F0502020204030204" pitchFamily="34" charset="0"/>
                <a:cs typeface="Calibri" panose="020F0502020204030204" pitchFamily="34" charset="0"/>
              </a:rPr>
              <a:t>) 15 numaralı sınıfı tüm </a:t>
            </a:r>
            <a:r>
              <a:rPr lang="tr-TR" sz="1600" dirty="0" err="1">
                <a:latin typeface="Calibri" panose="020F0502020204030204" pitchFamily="34" charset="0"/>
                <a:cs typeface="Calibri" panose="020F0502020204030204" pitchFamily="34" charset="0"/>
              </a:rPr>
              <a:t>txt</a:t>
            </a:r>
            <a:r>
              <a:rPr lang="tr-TR" sz="1600" dirty="0">
                <a:latin typeface="Calibri" panose="020F0502020204030204" pitchFamily="34" charset="0"/>
                <a:cs typeface="Calibri" panose="020F0502020204030204" pitchFamily="34" charset="0"/>
              </a:rPr>
              <a:t> dosyalarında 0 numaralı sınıf olarak değiştirebilirsiniz.</a:t>
            </a:r>
          </a:p>
          <a:p>
            <a:pPr marL="285750" indent="-285750" algn="just">
              <a:lnSpc>
                <a:spcPct val="100000"/>
              </a:lnSpc>
              <a:spcAft>
                <a:spcPts val="600"/>
              </a:spcAft>
              <a:buFont typeface="Arial" panose="020B0604020202020204" pitchFamily="34" charset="0"/>
              <a:buChar char="•"/>
            </a:pPr>
            <a:endParaRPr lang="tr-TR" sz="1600" dirty="0">
              <a:solidFill>
                <a:srgbClr val="FFFF00"/>
              </a:solidFill>
              <a:latin typeface="Calibri" panose="020F0502020204030204" pitchFamily="34" charset="0"/>
              <a:cs typeface="Calibri" panose="020F0502020204030204" pitchFamily="34" charset="0"/>
            </a:endParaRPr>
          </a:p>
          <a:p>
            <a:pPr algn="just">
              <a:lnSpc>
                <a:spcPct val="100000"/>
              </a:lnSpc>
              <a:spcAft>
                <a:spcPts val="600"/>
              </a:spcAft>
            </a:pPr>
            <a:endParaRPr lang="tr-TR" sz="1600" dirty="0">
              <a:solidFill>
                <a:srgbClr val="FFFF00"/>
              </a:solidFill>
              <a:latin typeface="Calibri" panose="020F0502020204030204" pitchFamily="34" charset="0"/>
              <a:cs typeface="Calibri" panose="020F0502020204030204" pitchFamily="34" charset="0"/>
            </a:endParaRPr>
          </a:p>
        </p:txBody>
      </p:sp>
      <p:pic>
        <p:nvPicPr>
          <p:cNvPr id="2" name="Resim 1"/>
          <p:cNvPicPr>
            <a:picLocks noChangeAspect="1"/>
          </p:cNvPicPr>
          <p:nvPr/>
        </p:nvPicPr>
        <p:blipFill>
          <a:blip r:embed="rId2"/>
          <a:stretch>
            <a:fillRect/>
          </a:stretch>
        </p:blipFill>
        <p:spPr>
          <a:xfrm>
            <a:off x="4879397" y="1093712"/>
            <a:ext cx="4158586" cy="2848812"/>
          </a:xfrm>
          <a:prstGeom prst="rect">
            <a:avLst/>
          </a:prstGeom>
        </p:spPr>
      </p:pic>
      <p:pic>
        <p:nvPicPr>
          <p:cNvPr id="5" name="Resim 4"/>
          <p:cNvPicPr>
            <a:picLocks noChangeAspect="1"/>
          </p:cNvPicPr>
          <p:nvPr/>
        </p:nvPicPr>
        <p:blipFill>
          <a:blip r:embed="rId3"/>
          <a:stretch>
            <a:fillRect/>
          </a:stretch>
        </p:blipFill>
        <p:spPr>
          <a:xfrm>
            <a:off x="262250" y="4087636"/>
            <a:ext cx="3292125" cy="807790"/>
          </a:xfrm>
          <a:prstGeom prst="rect">
            <a:avLst/>
          </a:prstGeom>
        </p:spPr>
      </p:pic>
      <p:pic>
        <p:nvPicPr>
          <p:cNvPr id="6" name="Resim 5"/>
          <p:cNvPicPr>
            <a:picLocks noChangeAspect="1"/>
          </p:cNvPicPr>
          <p:nvPr/>
        </p:nvPicPr>
        <p:blipFill>
          <a:blip r:embed="rId4"/>
          <a:stretch>
            <a:fillRect/>
          </a:stretch>
        </p:blipFill>
        <p:spPr>
          <a:xfrm>
            <a:off x="4799970" y="4080015"/>
            <a:ext cx="3055885" cy="815411"/>
          </a:xfrm>
          <a:prstGeom prst="rect">
            <a:avLst/>
          </a:prstGeom>
        </p:spPr>
      </p:pic>
      <p:sp>
        <p:nvSpPr>
          <p:cNvPr id="9" name="Patlama 2 8"/>
          <p:cNvSpPr/>
          <p:nvPr/>
        </p:nvSpPr>
        <p:spPr>
          <a:xfrm>
            <a:off x="189363" y="4364107"/>
            <a:ext cx="539507" cy="531319"/>
          </a:xfrm>
          <a:prstGeom prst="irregularSeal2">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0" name="Patlama 2 9"/>
          <p:cNvSpPr/>
          <p:nvPr/>
        </p:nvSpPr>
        <p:spPr>
          <a:xfrm>
            <a:off x="4578233" y="4287592"/>
            <a:ext cx="539507" cy="531319"/>
          </a:xfrm>
          <a:prstGeom prst="irregularSeal2">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1" name="Unvan 2">
            <a:extLst>
              <a:ext uri="{FF2B5EF4-FFF2-40B4-BE49-F238E27FC236}">
                <a16:creationId xmlns:a16="http://schemas.microsoft.com/office/drawing/2014/main" id="{ADD20325-C3AF-AB90-9C84-9AE861BEEBFE}"/>
              </a:ext>
            </a:extLst>
          </p:cNvPr>
          <p:cNvSpPr>
            <a:spLocks noGrp="1"/>
          </p:cNvSpPr>
          <p:nvPr>
            <p:ph type="title"/>
          </p:nvPr>
        </p:nvSpPr>
        <p:spPr>
          <a:xfrm>
            <a:off x="414848" y="0"/>
            <a:ext cx="8089072" cy="875049"/>
          </a:xfrm>
        </p:spPr>
        <p:txBody>
          <a:bodyPr>
            <a:normAutofit/>
          </a:bodyPr>
          <a:lstStyle/>
          <a:p>
            <a:r>
              <a:rPr lang="tr-TR" sz="2000" dirty="0"/>
              <a:t>YOLO V11 Uygulama-&gt; YOLO11_Object_Detection.ipynb</a:t>
            </a:r>
          </a:p>
        </p:txBody>
      </p:sp>
    </p:spTree>
    <p:extLst>
      <p:ext uri="{BB962C8B-B14F-4D97-AF65-F5344CB8AC3E}">
        <p14:creationId xmlns:p14="http://schemas.microsoft.com/office/powerpoint/2010/main" val="31271893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Unvan 2"/>
          <p:cNvSpPr txBox="1">
            <a:spLocks/>
          </p:cNvSpPr>
          <p:nvPr/>
        </p:nvSpPr>
        <p:spPr>
          <a:xfrm>
            <a:off x="242568" y="604102"/>
            <a:ext cx="8729153" cy="4284698"/>
          </a:xfrm>
          <a:prstGeom prst="rect">
            <a:avLst/>
          </a:prstGeom>
        </p:spPr>
        <p:txBody>
          <a:bodyPr vert="horz" lIns="91440" tIns="45720" rIns="91440" bIns="45720" rtlCol="0" anchor="t">
            <a:normAutofit lnSpcReduction="10000"/>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lnSpc>
                <a:spcPct val="100000"/>
              </a:lnSpc>
              <a:spcAft>
                <a:spcPts val="600"/>
              </a:spcAft>
            </a:pPr>
            <a:r>
              <a:rPr lang="tr-TR" sz="1800" b="1" u="sng" dirty="0" err="1">
                <a:solidFill>
                  <a:srgbClr val="FFFF00"/>
                </a:solidFill>
                <a:latin typeface="Calibri" panose="020F0502020204030204" pitchFamily="34" charset="0"/>
                <a:cs typeface="Calibri" panose="020F0502020204030204" pitchFamily="34" charset="0"/>
              </a:rPr>
              <a:t>Custom</a:t>
            </a:r>
            <a:r>
              <a:rPr lang="tr-TR" sz="1800" b="1" u="sng" dirty="0">
                <a:solidFill>
                  <a:srgbClr val="FFFF00"/>
                </a:solidFill>
                <a:latin typeface="Calibri" panose="020F0502020204030204" pitchFamily="34" charset="0"/>
                <a:cs typeface="Calibri" panose="020F0502020204030204" pitchFamily="34" charset="0"/>
              </a:rPr>
              <a:t> Train YOLO (Etiketleme)</a:t>
            </a:r>
          </a:p>
          <a:p>
            <a:pPr marL="285750" indent="-285750" algn="just">
              <a:lnSpc>
                <a:spcPct val="100000"/>
              </a:lnSpc>
              <a:spcAft>
                <a:spcPts val="600"/>
              </a:spcAft>
              <a:buFont typeface="Arial" panose="020B0604020202020204" pitchFamily="34" charset="0"/>
              <a:buChar char="•"/>
            </a:pPr>
            <a:r>
              <a:rPr lang="tr-TR" sz="1600" dirty="0">
                <a:latin typeface="Calibri" panose="020F0502020204030204" pitchFamily="34" charset="0"/>
                <a:cs typeface="Calibri" panose="020F0502020204030204" pitchFamily="34" charset="0"/>
              </a:rPr>
              <a:t>Uygulama penceresinde </a:t>
            </a:r>
            <a:r>
              <a:rPr lang="tr-TR" sz="1600" dirty="0" err="1">
                <a:latin typeface="Calibri" panose="020F0502020204030204" pitchFamily="34" charset="0"/>
                <a:cs typeface="Calibri" panose="020F0502020204030204" pitchFamily="34" charset="0"/>
              </a:rPr>
              <a:t>OpenDir</a:t>
            </a:r>
            <a:r>
              <a:rPr lang="tr-TR" sz="1600" dirty="0">
                <a:latin typeface="Calibri" panose="020F0502020204030204" pitchFamily="34" charset="0"/>
                <a:cs typeface="Calibri" panose="020F0502020204030204" pitchFamily="34" charset="0"/>
              </a:rPr>
              <a:t> seçeneği ile etiketleme yapılacak görüntüleri olduğu klasör seçilir.</a:t>
            </a:r>
          </a:p>
          <a:p>
            <a:pPr marL="285750" indent="-285750" algn="just">
              <a:lnSpc>
                <a:spcPct val="100000"/>
              </a:lnSpc>
              <a:spcAft>
                <a:spcPts val="600"/>
              </a:spcAft>
              <a:buFont typeface="Arial" panose="020B0604020202020204" pitchFamily="34" charset="0"/>
              <a:buChar char="•"/>
            </a:pPr>
            <a:r>
              <a:rPr lang="tr-TR" sz="1600" dirty="0">
                <a:latin typeface="Calibri" panose="020F0502020204030204" pitchFamily="34" charset="0"/>
                <a:cs typeface="Calibri" panose="020F0502020204030204" pitchFamily="34" charset="0"/>
              </a:rPr>
              <a:t>Sol taraftaki </a:t>
            </a:r>
            <a:r>
              <a:rPr lang="tr-TR" sz="1600" dirty="0" err="1">
                <a:latin typeface="Calibri" panose="020F0502020204030204" pitchFamily="34" charset="0"/>
                <a:cs typeface="Calibri" panose="020F0502020204030204" pitchFamily="34" charset="0"/>
              </a:rPr>
              <a:t>seçenekleriden</a:t>
            </a:r>
            <a:r>
              <a:rPr lang="tr-TR" sz="1600" dirty="0">
                <a:latin typeface="Calibri" panose="020F0502020204030204" pitchFamily="34" charset="0"/>
                <a:cs typeface="Calibri" panose="020F0502020204030204" pitchFamily="34" charset="0"/>
              </a:rPr>
              <a:t> mutlaka YOLO formatı seçilmelidir.</a:t>
            </a:r>
          </a:p>
          <a:p>
            <a:pPr marL="285750" indent="-285750" algn="just">
              <a:lnSpc>
                <a:spcPct val="100000"/>
              </a:lnSpc>
              <a:spcAft>
                <a:spcPts val="600"/>
              </a:spcAft>
              <a:buFont typeface="Arial" panose="020B0604020202020204" pitchFamily="34" charset="0"/>
              <a:buChar char="•"/>
            </a:pPr>
            <a:r>
              <a:rPr lang="tr-TR" sz="1600" dirty="0" err="1">
                <a:latin typeface="Calibri" panose="020F0502020204030204" pitchFamily="34" charset="0"/>
                <a:cs typeface="Calibri" panose="020F0502020204030204" pitchFamily="34" charset="0"/>
              </a:rPr>
              <a:t>Create</a:t>
            </a:r>
            <a:r>
              <a:rPr lang="tr-TR" sz="1600" dirty="0">
                <a:latin typeface="Calibri" panose="020F0502020204030204" pitchFamily="34" charset="0"/>
                <a:cs typeface="Calibri" panose="020F0502020204030204" pitchFamily="34" charset="0"/>
              </a:rPr>
              <a:t> </a:t>
            </a:r>
            <a:r>
              <a:rPr lang="tr-TR" sz="1600" dirty="0" err="1">
                <a:latin typeface="Calibri" panose="020F0502020204030204" pitchFamily="34" charset="0"/>
                <a:cs typeface="Calibri" panose="020F0502020204030204" pitchFamily="34" charset="0"/>
              </a:rPr>
              <a:t>RectBox</a:t>
            </a:r>
            <a:r>
              <a:rPr lang="tr-TR" sz="1600" dirty="0">
                <a:latin typeface="Calibri" panose="020F0502020204030204" pitchFamily="34" charset="0"/>
                <a:cs typeface="Calibri" panose="020F0502020204030204" pitchFamily="34" charset="0"/>
              </a:rPr>
              <a:t> seçeneği ile tüm resimler etiketlenir.</a:t>
            </a:r>
          </a:p>
          <a:p>
            <a:pPr marL="285750" indent="-285750" algn="just">
              <a:lnSpc>
                <a:spcPct val="100000"/>
              </a:lnSpc>
              <a:spcAft>
                <a:spcPts val="600"/>
              </a:spcAft>
              <a:buFont typeface="Arial" panose="020B0604020202020204" pitchFamily="34" charset="0"/>
              <a:buChar char="•"/>
            </a:pPr>
            <a:r>
              <a:rPr lang="tr-TR" sz="1600" dirty="0">
                <a:latin typeface="Calibri" panose="020F0502020204030204" pitchFamily="34" charset="0"/>
                <a:cs typeface="Calibri" panose="020F0502020204030204" pitchFamily="34" charset="0"/>
              </a:rPr>
              <a:t>Etiketleme işlemi bittiğinde görüntülerin bulunduğu klasörde her resim için koordinatların kaydedildiği bir txt dosyası olur.</a:t>
            </a:r>
          </a:p>
          <a:p>
            <a:pPr marL="285750" indent="-285750" algn="just">
              <a:lnSpc>
                <a:spcPct val="100000"/>
              </a:lnSpc>
              <a:spcAft>
                <a:spcPts val="600"/>
              </a:spcAft>
              <a:buFont typeface="Arial" panose="020B0604020202020204" pitchFamily="34" charset="0"/>
              <a:buChar char="•"/>
            </a:pPr>
            <a:endParaRPr lang="tr-TR" sz="1600" dirty="0">
              <a:latin typeface="Calibri" panose="020F0502020204030204" pitchFamily="34" charset="0"/>
              <a:cs typeface="Calibri" panose="020F0502020204030204" pitchFamily="34" charset="0"/>
            </a:endParaRPr>
          </a:p>
          <a:p>
            <a:pPr marL="285750" indent="-285750" algn="just">
              <a:lnSpc>
                <a:spcPct val="100000"/>
              </a:lnSpc>
              <a:spcAft>
                <a:spcPts val="600"/>
              </a:spcAft>
              <a:buFont typeface="Arial" panose="020B0604020202020204" pitchFamily="34" charset="0"/>
              <a:buChar char="•"/>
            </a:pPr>
            <a:endParaRPr lang="tr-TR" sz="1600" dirty="0">
              <a:latin typeface="Calibri" panose="020F0502020204030204" pitchFamily="34" charset="0"/>
              <a:cs typeface="Calibri" panose="020F0502020204030204" pitchFamily="34" charset="0"/>
            </a:endParaRPr>
          </a:p>
          <a:p>
            <a:pPr marL="285750" indent="-285750" algn="just">
              <a:lnSpc>
                <a:spcPct val="100000"/>
              </a:lnSpc>
              <a:spcAft>
                <a:spcPts val="600"/>
              </a:spcAft>
              <a:buFont typeface="Arial" panose="020B0604020202020204" pitchFamily="34" charset="0"/>
              <a:buChar char="•"/>
            </a:pPr>
            <a:endParaRPr lang="tr-TR" sz="1600" dirty="0">
              <a:latin typeface="Calibri" panose="020F0502020204030204" pitchFamily="34" charset="0"/>
              <a:cs typeface="Calibri" panose="020F0502020204030204" pitchFamily="34" charset="0"/>
            </a:endParaRPr>
          </a:p>
          <a:p>
            <a:pPr marL="285750" indent="-285750" algn="just">
              <a:lnSpc>
                <a:spcPct val="100000"/>
              </a:lnSpc>
              <a:spcAft>
                <a:spcPts val="600"/>
              </a:spcAft>
              <a:buFont typeface="Arial" panose="020B0604020202020204" pitchFamily="34" charset="0"/>
              <a:buChar char="•"/>
            </a:pPr>
            <a:endParaRPr lang="tr-TR" sz="1600" dirty="0">
              <a:latin typeface="Calibri" panose="020F0502020204030204" pitchFamily="34" charset="0"/>
              <a:cs typeface="Calibri" panose="020F0502020204030204" pitchFamily="34" charset="0"/>
            </a:endParaRPr>
          </a:p>
          <a:p>
            <a:pPr marL="285750" indent="-285750" algn="just">
              <a:lnSpc>
                <a:spcPct val="100000"/>
              </a:lnSpc>
              <a:spcAft>
                <a:spcPts val="600"/>
              </a:spcAft>
              <a:buFont typeface="Arial" panose="020B0604020202020204" pitchFamily="34" charset="0"/>
              <a:buChar char="•"/>
            </a:pPr>
            <a:r>
              <a:rPr lang="tr-TR" sz="1600" dirty="0">
                <a:latin typeface="Calibri" panose="020F0502020204030204" pitchFamily="34" charset="0"/>
                <a:cs typeface="Calibri" panose="020F0502020204030204" pitchFamily="34" charset="0"/>
              </a:rPr>
              <a:t>Etiketleme sırasında etiketi her seferinde yazmamak için sağ taraftaki  «</a:t>
            </a:r>
            <a:r>
              <a:rPr lang="tr-TR" sz="1600" dirty="0" err="1">
                <a:latin typeface="Calibri" panose="020F0502020204030204" pitchFamily="34" charset="0"/>
                <a:cs typeface="Calibri" panose="020F0502020204030204" pitchFamily="34" charset="0"/>
              </a:rPr>
              <a:t>use</a:t>
            </a:r>
            <a:r>
              <a:rPr lang="tr-TR" sz="1600" dirty="0">
                <a:latin typeface="Calibri" panose="020F0502020204030204" pitchFamily="34" charset="0"/>
                <a:cs typeface="Calibri" panose="020F0502020204030204" pitchFamily="34" charset="0"/>
              </a:rPr>
              <a:t> </a:t>
            </a:r>
            <a:r>
              <a:rPr lang="tr-TR" sz="1600" dirty="0" err="1">
                <a:latin typeface="Calibri" panose="020F0502020204030204" pitchFamily="34" charset="0"/>
                <a:cs typeface="Calibri" panose="020F0502020204030204" pitchFamily="34" charset="0"/>
              </a:rPr>
              <a:t>default</a:t>
            </a:r>
            <a:r>
              <a:rPr lang="tr-TR" sz="1600" dirty="0">
                <a:latin typeface="Calibri" panose="020F0502020204030204" pitchFamily="34" charset="0"/>
                <a:cs typeface="Calibri" panose="020F0502020204030204" pitchFamily="34" charset="0"/>
              </a:rPr>
              <a:t> </a:t>
            </a:r>
            <a:r>
              <a:rPr lang="tr-TR" sz="1600" dirty="0" err="1">
                <a:latin typeface="Calibri" panose="020F0502020204030204" pitchFamily="34" charset="0"/>
                <a:cs typeface="Calibri" panose="020F0502020204030204" pitchFamily="34" charset="0"/>
              </a:rPr>
              <a:t>label</a:t>
            </a:r>
            <a:r>
              <a:rPr lang="tr-TR" sz="1600" dirty="0">
                <a:latin typeface="Calibri" panose="020F0502020204030204" pitchFamily="34" charset="0"/>
                <a:cs typeface="Calibri" panose="020F0502020204030204" pitchFamily="34" charset="0"/>
              </a:rPr>
              <a:t>» seçeneği işaretlenip </a:t>
            </a:r>
            <a:r>
              <a:rPr lang="tr-TR" sz="1600" dirty="0" err="1">
                <a:latin typeface="Calibri" panose="020F0502020204030204" pitchFamily="34" charset="0"/>
                <a:cs typeface="Calibri" panose="020F0502020204030204" pitchFamily="34" charset="0"/>
              </a:rPr>
              <a:t>default</a:t>
            </a:r>
            <a:r>
              <a:rPr lang="tr-TR" sz="1600" dirty="0">
                <a:latin typeface="Calibri" panose="020F0502020204030204" pitchFamily="34" charset="0"/>
                <a:cs typeface="Calibri" panose="020F0502020204030204" pitchFamily="34" charset="0"/>
              </a:rPr>
              <a:t> etiket yazılabilir.</a:t>
            </a:r>
          </a:p>
          <a:p>
            <a:pPr marL="285750" indent="-285750" algn="just">
              <a:lnSpc>
                <a:spcPct val="100000"/>
              </a:lnSpc>
              <a:spcAft>
                <a:spcPts val="600"/>
              </a:spcAft>
              <a:buFont typeface="Arial" panose="020B0604020202020204" pitchFamily="34" charset="0"/>
              <a:buChar char="•"/>
            </a:pPr>
            <a:r>
              <a:rPr lang="tr-TR" sz="1600" dirty="0">
                <a:latin typeface="Calibri" panose="020F0502020204030204" pitchFamily="34" charset="0"/>
                <a:cs typeface="Calibri" panose="020F0502020204030204" pitchFamily="34" charset="0"/>
              </a:rPr>
              <a:t>Etiketleme işlemi bittiğinde elde edilen klasör deki resimler ve txt dosyaları </a:t>
            </a:r>
            <a:r>
              <a:rPr lang="tr-TR" sz="1600" dirty="0" err="1">
                <a:latin typeface="Calibri" panose="020F0502020204030204" pitchFamily="34" charset="0"/>
                <a:cs typeface="Calibri" panose="020F0502020204030204" pitchFamily="34" charset="0"/>
              </a:rPr>
              <a:t>yolo’ya</a:t>
            </a:r>
            <a:r>
              <a:rPr lang="tr-TR" sz="1600" dirty="0">
                <a:latin typeface="Calibri" panose="020F0502020204030204" pitchFamily="34" charset="0"/>
                <a:cs typeface="Calibri" panose="020F0502020204030204" pitchFamily="34" charset="0"/>
              </a:rPr>
              <a:t> giriş olarak verilip </a:t>
            </a:r>
            <a:r>
              <a:rPr lang="tr-TR" sz="1600" dirty="0" err="1">
                <a:latin typeface="Calibri" panose="020F0502020204030204" pitchFamily="34" charset="0"/>
                <a:cs typeface="Calibri" panose="020F0502020204030204" pitchFamily="34" charset="0"/>
              </a:rPr>
              <a:t>train</a:t>
            </a:r>
            <a:r>
              <a:rPr lang="tr-TR" sz="1600" dirty="0">
                <a:latin typeface="Calibri" panose="020F0502020204030204" pitchFamily="34" charset="0"/>
                <a:cs typeface="Calibri" panose="020F0502020204030204" pitchFamily="34" charset="0"/>
              </a:rPr>
              <a:t> edilebilir.</a:t>
            </a:r>
          </a:p>
          <a:p>
            <a:pPr marL="285750" indent="-285750" algn="just">
              <a:lnSpc>
                <a:spcPct val="100000"/>
              </a:lnSpc>
              <a:spcAft>
                <a:spcPts val="600"/>
              </a:spcAft>
              <a:buFont typeface="Arial" panose="020B0604020202020204" pitchFamily="34" charset="0"/>
              <a:buChar char="•"/>
            </a:pPr>
            <a:endParaRPr lang="tr-TR" sz="1600" dirty="0">
              <a:latin typeface="Calibri" panose="020F0502020204030204" pitchFamily="34" charset="0"/>
              <a:cs typeface="Calibri" panose="020F0502020204030204" pitchFamily="34" charset="0"/>
            </a:endParaRPr>
          </a:p>
          <a:p>
            <a:pPr marL="285750" indent="-285750" algn="just">
              <a:lnSpc>
                <a:spcPct val="100000"/>
              </a:lnSpc>
              <a:spcAft>
                <a:spcPts val="600"/>
              </a:spcAft>
              <a:buFont typeface="Arial" panose="020B0604020202020204" pitchFamily="34" charset="0"/>
              <a:buChar char="•"/>
            </a:pPr>
            <a:endParaRPr lang="tr-TR" sz="1600" dirty="0">
              <a:solidFill>
                <a:srgbClr val="FFFF00"/>
              </a:solidFill>
              <a:latin typeface="Calibri" panose="020F0502020204030204" pitchFamily="34" charset="0"/>
              <a:cs typeface="Calibri" panose="020F0502020204030204" pitchFamily="34" charset="0"/>
            </a:endParaRPr>
          </a:p>
          <a:p>
            <a:pPr algn="just">
              <a:lnSpc>
                <a:spcPct val="100000"/>
              </a:lnSpc>
              <a:spcAft>
                <a:spcPts val="600"/>
              </a:spcAft>
            </a:pPr>
            <a:endParaRPr lang="tr-TR" sz="1600" dirty="0">
              <a:solidFill>
                <a:srgbClr val="FFFF00"/>
              </a:solidFill>
              <a:latin typeface="Calibri" panose="020F0502020204030204" pitchFamily="34" charset="0"/>
              <a:cs typeface="Calibri" panose="020F0502020204030204" pitchFamily="34" charset="0"/>
            </a:endParaRPr>
          </a:p>
        </p:txBody>
      </p:sp>
      <p:pic>
        <p:nvPicPr>
          <p:cNvPr id="4" name="Resim 3">
            <a:extLst>
              <a:ext uri="{FF2B5EF4-FFF2-40B4-BE49-F238E27FC236}">
                <a16:creationId xmlns:a16="http://schemas.microsoft.com/office/drawing/2014/main" id="{F1C28C90-BE3D-5A52-0D03-C09C1DB0764D}"/>
              </a:ext>
            </a:extLst>
          </p:cNvPr>
          <p:cNvPicPr>
            <a:picLocks noChangeAspect="1"/>
          </p:cNvPicPr>
          <p:nvPr/>
        </p:nvPicPr>
        <p:blipFill>
          <a:blip r:embed="rId2"/>
          <a:stretch>
            <a:fillRect/>
          </a:stretch>
        </p:blipFill>
        <p:spPr>
          <a:xfrm>
            <a:off x="623700" y="2319949"/>
            <a:ext cx="4800600" cy="1123950"/>
          </a:xfrm>
          <a:prstGeom prst="rect">
            <a:avLst/>
          </a:prstGeom>
        </p:spPr>
      </p:pic>
      <p:pic>
        <p:nvPicPr>
          <p:cNvPr id="8" name="Resim 7">
            <a:extLst>
              <a:ext uri="{FF2B5EF4-FFF2-40B4-BE49-F238E27FC236}">
                <a16:creationId xmlns:a16="http://schemas.microsoft.com/office/drawing/2014/main" id="{A436A43E-FE03-B240-1F74-CBA447EDC384}"/>
              </a:ext>
            </a:extLst>
          </p:cNvPr>
          <p:cNvPicPr>
            <a:picLocks noChangeAspect="1"/>
          </p:cNvPicPr>
          <p:nvPr/>
        </p:nvPicPr>
        <p:blipFill>
          <a:blip r:embed="rId3"/>
          <a:stretch>
            <a:fillRect/>
          </a:stretch>
        </p:blipFill>
        <p:spPr>
          <a:xfrm>
            <a:off x="6091713" y="2135338"/>
            <a:ext cx="1625469" cy="1368000"/>
          </a:xfrm>
          <a:prstGeom prst="rect">
            <a:avLst/>
          </a:prstGeom>
        </p:spPr>
      </p:pic>
      <p:sp>
        <p:nvSpPr>
          <p:cNvPr id="6" name="Unvan 2">
            <a:extLst>
              <a:ext uri="{FF2B5EF4-FFF2-40B4-BE49-F238E27FC236}">
                <a16:creationId xmlns:a16="http://schemas.microsoft.com/office/drawing/2014/main" id="{D98C726D-F351-ACEB-5495-2F01962E5747}"/>
              </a:ext>
            </a:extLst>
          </p:cNvPr>
          <p:cNvSpPr>
            <a:spLocks noGrp="1"/>
          </p:cNvSpPr>
          <p:nvPr>
            <p:ph type="title"/>
          </p:nvPr>
        </p:nvSpPr>
        <p:spPr>
          <a:xfrm>
            <a:off x="414848" y="0"/>
            <a:ext cx="8089072" cy="875049"/>
          </a:xfrm>
        </p:spPr>
        <p:txBody>
          <a:bodyPr>
            <a:normAutofit/>
          </a:bodyPr>
          <a:lstStyle/>
          <a:p>
            <a:r>
              <a:rPr lang="tr-TR" sz="2000" dirty="0"/>
              <a:t>YOLO V11 Uygulama-&gt; YOLO11_Object_Detection.ipynb</a:t>
            </a:r>
          </a:p>
        </p:txBody>
      </p:sp>
    </p:spTree>
    <p:extLst>
      <p:ext uri="{BB962C8B-B14F-4D97-AF65-F5344CB8AC3E}">
        <p14:creationId xmlns:p14="http://schemas.microsoft.com/office/powerpoint/2010/main" val="30764741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Unvan 2"/>
          <p:cNvSpPr txBox="1">
            <a:spLocks/>
          </p:cNvSpPr>
          <p:nvPr/>
        </p:nvSpPr>
        <p:spPr>
          <a:xfrm>
            <a:off x="242568" y="604102"/>
            <a:ext cx="8729153" cy="3941393"/>
          </a:xfrm>
          <a:prstGeom prst="rect">
            <a:avLst/>
          </a:prstGeom>
        </p:spPr>
        <p:txBody>
          <a:bodyPr vert="horz" lIns="91440" tIns="45720" rIns="91440" bIns="45720" rtlCol="0" anchor="t">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lnSpc>
                <a:spcPct val="100000"/>
              </a:lnSpc>
              <a:spcAft>
                <a:spcPts val="600"/>
              </a:spcAft>
            </a:pPr>
            <a:r>
              <a:rPr lang="tr-TR" sz="1800" b="1" u="sng" dirty="0" err="1">
                <a:solidFill>
                  <a:srgbClr val="FFFF00"/>
                </a:solidFill>
                <a:latin typeface="Calibri" panose="020F0502020204030204" pitchFamily="34" charset="0"/>
                <a:cs typeface="Calibri" panose="020F0502020204030204" pitchFamily="34" charset="0"/>
              </a:rPr>
              <a:t>Custom</a:t>
            </a:r>
            <a:r>
              <a:rPr lang="tr-TR" sz="1800" b="1" u="sng" dirty="0">
                <a:solidFill>
                  <a:srgbClr val="FFFF00"/>
                </a:solidFill>
                <a:latin typeface="Calibri" panose="020F0502020204030204" pitchFamily="34" charset="0"/>
                <a:cs typeface="Calibri" panose="020F0502020204030204" pitchFamily="34" charset="0"/>
              </a:rPr>
              <a:t> Train YOLO</a:t>
            </a:r>
          </a:p>
          <a:p>
            <a:pPr marL="285750" indent="-285750" algn="just">
              <a:lnSpc>
                <a:spcPct val="100000"/>
              </a:lnSpc>
              <a:spcAft>
                <a:spcPts val="600"/>
              </a:spcAft>
              <a:buFont typeface="Arial" panose="020B0604020202020204" pitchFamily="34" charset="0"/>
              <a:buChar char="•"/>
            </a:pPr>
            <a:endParaRPr lang="tr-TR" sz="1600" dirty="0">
              <a:latin typeface="Calibri" panose="020F0502020204030204" pitchFamily="34" charset="0"/>
              <a:cs typeface="Calibri" panose="020F0502020204030204" pitchFamily="34" charset="0"/>
            </a:endParaRPr>
          </a:p>
          <a:p>
            <a:pPr marL="285750" indent="-285750" algn="just">
              <a:lnSpc>
                <a:spcPct val="100000"/>
              </a:lnSpc>
              <a:spcAft>
                <a:spcPts val="600"/>
              </a:spcAft>
              <a:buFont typeface="Arial" panose="020B0604020202020204" pitchFamily="34" charset="0"/>
              <a:buChar char="•"/>
            </a:pPr>
            <a:endParaRPr lang="tr-TR" sz="1600" dirty="0">
              <a:solidFill>
                <a:srgbClr val="FFFF00"/>
              </a:solidFill>
              <a:latin typeface="Calibri" panose="020F0502020204030204" pitchFamily="34" charset="0"/>
              <a:cs typeface="Calibri" panose="020F0502020204030204" pitchFamily="34" charset="0"/>
            </a:endParaRPr>
          </a:p>
          <a:p>
            <a:pPr algn="just">
              <a:lnSpc>
                <a:spcPct val="100000"/>
              </a:lnSpc>
              <a:spcAft>
                <a:spcPts val="600"/>
              </a:spcAft>
            </a:pPr>
            <a:endParaRPr lang="tr-TR" sz="1600" dirty="0">
              <a:solidFill>
                <a:srgbClr val="FFFF00"/>
              </a:solidFill>
              <a:latin typeface="Calibri" panose="020F0502020204030204" pitchFamily="34" charset="0"/>
              <a:cs typeface="Calibri" panose="020F0502020204030204" pitchFamily="34" charset="0"/>
            </a:endParaRPr>
          </a:p>
        </p:txBody>
      </p:sp>
      <p:pic>
        <p:nvPicPr>
          <p:cNvPr id="4" name="Resim 3">
            <a:extLst>
              <a:ext uri="{FF2B5EF4-FFF2-40B4-BE49-F238E27FC236}">
                <a16:creationId xmlns:a16="http://schemas.microsoft.com/office/drawing/2014/main" id="{A75F202F-3C2C-F1F6-007C-A888035438BA}"/>
              </a:ext>
            </a:extLst>
          </p:cNvPr>
          <p:cNvPicPr>
            <a:picLocks noChangeAspect="1"/>
          </p:cNvPicPr>
          <p:nvPr/>
        </p:nvPicPr>
        <p:blipFill>
          <a:blip r:embed="rId2"/>
          <a:stretch>
            <a:fillRect/>
          </a:stretch>
        </p:blipFill>
        <p:spPr>
          <a:xfrm>
            <a:off x="622817" y="875049"/>
            <a:ext cx="7837653" cy="4176000"/>
          </a:xfrm>
          <a:prstGeom prst="rect">
            <a:avLst/>
          </a:prstGeom>
        </p:spPr>
      </p:pic>
      <p:sp>
        <p:nvSpPr>
          <p:cNvPr id="6" name="Unvan 2">
            <a:extLst>
              <a:ext uri="{FF2B5EF4-FFF2-40B4-BE49-F238E27FC236}">
                <a16:creationId xmlns:a16="http://schemas.microsoft.com/office/drawing/2014/main" id="{DD33094D-25C2-FD30-3351-04292138D482}"/>
              </a:ext>
            </a:extLst>
          </p:cNvPr>
          <p:cNvSpPr>
            <a:spLocks noGrp="1"/>
          </p:cNvSpPr>
          <p:nvPr>
            <p:ph type="title"/>
          </p:nvPr>
        </p:nvSpPr>
        <p:spPr>
          <a:xfrm>
            <a:off x="414848" y="0"/>
            <a:ext cx="8089072" cy="875049"/>
          </a:xfrm>
        </p:spPr>
        <p:txBody>
          <a:bodyPr>
            <a:normAutofit/>
          </a:bodyPr>
          <a:lstStyle/>
          <a:p>
            <a:r>
              <a:rPr lang="tr-TR" sz="2000" dirty="0"/>
              <a:t>YOLO V11 Uygulama-&gt; YOLO11_Object_Detection.ipynb</a:t>
            </a:r>
          </a:p>
        </p:txBody>
      </p:sp>
    </p:spTree>
    <p:extLst>
      <p:ext uri="{BB962C8B-B14F-4D97-AF65-F5344CB8AC3E}">
        <p14:creationId xmlns:p14="http://schemas.microsoft.com/office/powerpoint/2010/main" val="9797594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414848" y="0"/>
            <a:ext cx="8089072" cy="875049"/>
          </a:xfrm>
        </p:spPr>
        <p:txBody>
          <a:bodyPr>
            <a:normAutofit/>
          </a:bodyPr>
          <a:lstStyle/>
          <a:p>
            <a:r>
              <a:rPr lang="tr-TR" sz="2000" dirty="0"/>
              <a:t>YOLO V11 Uygulama-&gt; YOLO11_Object_Detection.ipynb</a:t>
            </a:r>
          </a:p>
        </p:txBody>
      </p:sp>
      <p:sp>
        <p:nvSpPr>
          <p:cNvPr id="7" name="Unvan 2"/>
          <p:cNvSpPr txBox="1">
            <a:spLocks/>
          </p:cNvSpPr>
          <p:nvPr/>
        </p:nvSpPr>
        <p:spPr>
          <a:xfrm>
            <a:off x="242569" y="604102"/>
            <a:ext cx="8486584" cy="3941393"/>
          </a:xfrm>
          <a:prstGeom prst="rect">
            <a:avLst/>
          </a:prstGeom>
        </p:spPr>
        <p:txBody>
          <a:bodyPr vert="horz" lIns="91440" tIns="45720" rIns="91440" bIns="45720" rtlCol="0" anchor="t">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lnSpc>
                <a:spcPct val="100000"/>
              </a:lnSpc>
              <a:spcAft>
                <a:spcPts val="600"/>
              </a:spcAft>
            </a:pPr>
            <a:r>
              <a:rPr lang="tr-TR" sz="1800" b="1" u="sng" dirty="0">
                <a:solidFill>
                  <a:srgbClr val="FFFF00"/>
                </a:solidFill>
                <a:latin typeface="Calibri" panose="020F0502020204030204" pitchFamily="34" charset="0"/>
                <a:cs typeface="Calibri" panose="020F0502020204030204" pitchFamily="34" charset="0"/>
              </a:rPr>
              <a:t>Kurulum</a:t>
            </a:r>
          </a:p>
          <a:p>
            <a:pPr marL="285750" indent="-285750" algn="just">
              <a:lnSpc>
                <a:spcPct val="100000"/>
              </a:lnSpc>
              <a:spcAft>
                <a:spcPts val="600"/>
              </a:spcAft>
              <a:buFont typeface="Arial" panose="020B0604020202020204" pitchFamily="34" charset="0"/>
              <a:buChar char="•"/>
            </a:pPr>
            <a:r>
              <a:rPr lang="tr-TR" sz="1800" dirty="0">
                <a:latin typeface="Calibri" panose="020F0502020204030204" pitchFamily="34" charset="0"/>
                <a:cs typeface="Calibri" panose="020F0502020204030204" pitchFamily="34" charset="0"/>
              </a:rPr>
              <a:t>Uygulama için Google </a:t>
            </a:r>
            <a:r>
              <a:rPr lang="tr-TR" sz="1800" dirty="0" err="1">
                <a:latin typeface="Calibri" panose="020F0502020204030204" pitchFamily="34" charset="0"/>
                <a:cs typeface="Calibri" panose="020F0502020204030204" pitchFamily="34" charset="0"/>
              </a:rPr>
              <a:t>Colab</a:t>
            </a:r>
            <a:r>
              <a:rPr lang="tr-TR" sz="1800" dirty="0">
                <a:latin typeface="Calibri" panose="020F0502020204030204" pitchFamily="34" charset="0"/>
                <a:cs typeface="Calibri" panose="020F0502020204030204" pitchFamily="34" charset="0"/>
              </a:rPr>
              <a:t> Kullanılacaktır.</a:t>
            </a:r>
          </a:p>
          <a:p>
            <a:pPr marL="285750" indent="-285750" algn="just">
              <a:lnSpc>
                <a:spcPct val="100000"/>
              </a:lnSpc>
              <a:spcAft>
                <a:spcPts val="600"/>
              </a:spcAft>
              <a:buFont typeface="Arial" panose="020B0604020202020204" pitchFamily="34" charset="0"/>
              <a:buChar char="•"/>
            </a:pPr>
            <a:r>
              <a:rPr lang="tr-TR" sz="1800" dirty="0">
                <a:latin typeface="Calibri" panose="020F0502020204030204" pitchFamily="34" charset="0"/>
                <a:cs typeface="Calibri" panose="020F0502020204030204" pitchFamily="34" charset="0"/>
              </a:rPr>
              <a:t>Resimleri etiketlemek için ise </a:t>
            </a:r>
            <a:r>
              <a:rPr lang="tr-TR" sz="1800" dirty="0" err="1">
                <a:latin typeface="Calibri" panose="020F0502020204030204" pitchFamily="34" charset="0"/>
                <a:cs typeface="Calibri" panose="020F0502020204030204" pitchFamily="34" charset="0"/>
              </a:rPr>
              <a:t>LabelImg</a:t>
            </a:r>
            <a:r>
              <a:rPr lang="tr-TR" sz="1800" dirty="0">
                <a:latin typeface="Calibri" panose="020F0502020204030204" pitchFamily="34" charset="0"/>
                <a:cs typeface="Calibri" panose="020F0502020204030204" pitchFamily="34" charset="0"/>
              </a:rPr>
              <a:t> programı kullanılacaktır.</a:t>
            </a:r>
          </a:p>
          <a:p>
            <a:pPr algn="just">
              <a:lnSpc>
                <a:spcPct val="100000"/>
              </a:lnSpc>
              <a:spcAft>
                <a:spcPts val="600"/>
              </a:spcAft>
            </a:pPr>
            <a:r>
              <a:rPr lang="tr-TR" sz="1800" dirty="0">
                <a:latin typeface="Calibri" panose="020F0502020204030204" pitchFamily="34" charset="0"/>
                <a:cs typeface="Calibri" panose="020F0502020204030204" pitchFamily="34" charset="0"/>
              </a:rPr>
              <a:t>1. Google </a:t>
            </a:r>
            <a:r>
              <a:rPr lang="tr-TR" sz="1800" dirty="0" err="1">
                <a:latin typeface="Calibri" panose="020F0502020204030204" pitchFamily="34" charset="0"/>
                <a:cs typeface="Calibri" panose="020F0502020204030204" pitchFamily="34" charset="0"/>
              </a:rPr>
              <a:t>drive’a</a:t>
            </a:r>
            <a:r>
              <a:rPr lang="tr-TR" sz="1800" dirty="0">
                <a:latin typeface="Calibri" panose="020F0502020204030204" pitchFamily="34" charset="0"/>
                <a:cs typeface="Calibri" panose="020F0502020204030204" pitchFamily="34" charset="0"/>
              </a:rPr>
              <a:t> bağlan</a:t>
            </a:r>
          </a:p>
          <a:p>
            <a:pPr lvl="2" algn="just">
              <a:spcAft>
                <a:spcPts val="600"/>
              </a:spcAft>
            </a:pPr>
            <a:r>
              <a:rPr lang="en-US" dirty="0">
                <a:solidFill>
                  <a:srgbClr val="FFFF00"/>
                </a:solidFill>
                <a:latin typeface="Calibri" panose="020F0502020204030204" pitchFamily="34" charset="0"/>
                <a:cs typeface="Calibri" panose="020F0502020204030204" pitchFamily="34" charset="0"/>
              </a:rPr>
              <a:t>from </a:t>
            </a:r>
            <a:r>
              <a:rPr lang="en-US" dirty="0" err="1">
                <a:solidFill>
                  <a:srgbClr val="FFFF00"/>
                </a:solidFill>
                <a:latin typeface="Calibri" panose="020F0502020204030204" pitchFamily="34" charset="0"/>
                <a:cs typeface="Calibri" panose="020F0502020204030204" pitchFamily="34" charset="0"/>
              </a:rPr>
              <a:t>google.colab</a:t>
            </a:r>
            <a:r>
              <a:rPr lang="en-US" dirty="0">
                <a:solidFill>
                  <a:srgbClr val="FFFF00"/>
                </a:solidFill>
                <a:latin typeface="Calibri" panose="020F0502020204030204" pitchFamily="34" charset="0"/>
                <a:cs typeface="Calibri" panose="020F0502020204030204" pitchFamily="34" charset="0"/>
              </a:rPr>
              <a:t> import drive</a:t>
            </a:r>
          </a:p>
          <a:p>
            <a:pPr lvl="2" algn="just">
              <a:spcAft>
                <a:spcPts val="600"/>
              </a:spcAft>
            </a:pPr>
            <a:r>
              <a:rPr lang="en-US" dirty="0" err="1">
                <a:solidFill>
                  <a:srgbClr val="FFFF00"/>
                </a:solidFill>
                <a:latin typeface="Calibri" panose="020F0502020204030204" pitchFamily="34" charset="0"/>
                <a:cs typeface="Calibri" panose="020F0502020204030204" pitchFamily="34" charset="0"/>
              </a:rPr>
              <a:t>drive.mount</a:t>
            </a:r>
            <a:r>
              <a:rPr lang="en-US" dirty="0">
                <a:solidFill>
                  <a:srgbClr val="FFFF00"/>
                </a:solidFill>
                <a:latin typeface="Calibri" panose="020F0502020204030204" pitchFamily="34" charset="0"/>
                <a:cs typeface="Calibri" panose="020F0502020204030204" pitchFamily="34" charset="0"/>
              </a:rPr>
              <a:t>('/content/drive’)</a:t>
            </a:r>
            <a:endParaRPr lang="tr-TR" dirty="0">
              <a:solidFill>
                <a:srgbClr val="FFFF00"/>
              </a:solidFill>
              <a:latin typeface="Calibri" panose="020F0502020204030204" pitchFamily="34" charset="0"/>
              <a:cs typeface="Calibri" panose="020F0502020204030204" pitchFamily="34" charset="0"/>
            </a:endParaRPr>
          </a:p>
          <a:p>
            <a:pPr marL="0" lvl="2" algn="just">
              <a:spcAft>
                <a:spcPts val="600"/>
              </a:spcAft>
            </a:pPr>
            <a:r>
              <a:rPr lang="tr-TR" dirty="0">
                <a:latin typeface="Calibri" panose="020F0502020204030204" pitchFamily="34" charset="0"/>
                <a:cs typeface="Calibri" panose="020F0502020204030204" pitchFamily="34" charset="0"/>
              </a:rPr>
              <a:t>2. Sanala </a:t>
            </a:r>
            <a:r>
              <a:rPr lang="tr-TR" dirty="0" err="1">
                <a:latin typeface="Calibri" panose="020F0502020204030204" pitchFamily="34" charset="0"/>
                <a:cs typeface="Calibri" panose="020F0502020204030204" pitchFamily="34" charset="0"/>
              </a:rPr>
              <a:t>Yoloyu</a:t>
            </a:r>
            <a:r>
              <a:rPr lang="tr-TR" dirty="0">
                <a:latin typeface="Calibri" panose="020F0502020204030204" pitchFamily="34" charset="0"/>
                <a:cs typeface="Calibri" panose="020F0502020204030204" pitchFamily="34" charset="0"/>
              </a:rPr>
              <a:t> Kur</a:t>
            </a:r>
          </a:p>
          <a:p>
            <a:pPr marL="914400" lvl="4" algn="just">
              <a:spcAft>
                <a:spcPts val="600"/>
              </a:spcAft>
            </a:pPr>
            <a:r>
              <a:rPr lang="tr-TR" dirty="0">
                <a:solidFill>
                  <a:srgbClr val="FFFF00"/>
                </a:solidFill>
                <a:latin typeface="Calibri" panose="020F0502020204030204" pitchFamily="34" charset="0"/>
                <a:cs typeface="Calibri" panose="020F0502020204030204" pitchFamily="34" charset="0"/>
              </a:rPr>
              <a:t>%</a:t>
            </a:r>
            <a:r>
              <a:rPr lang="tr-TR" dirty="0" err="1">
                <a:solidFill>
                  <a:srgbClr val="FFFF00"/>
                </a:solidFill>
                <a:latin typeface="Calibri" panose="020F0502020204030204" pitchFamily="34" charset="0"/>
                <a:cs typeface="Calibri" panose="020F0502020204030204" pitchFamily="34" charset="0"/>
              </a:rPr>
              <a:t>pip</a:t>
            </a:r>
            <a:r>
              <a:rPr lang="tr-TR" dirty="0">
                <a:solidFill>
                  <a:srgbClr val="FFFF00"/>
                </a:solidFill>
                <a:latin typeface="Calibri" panose="020F0502020204030204" pitchFamily="34" charset="0"/>
                <a:cs typeface="Calibri" panose="020F0502020204030204" pitchFamily="34" charset="0"/>
              </a:rPr>
              <a:t> </a:t>
            </a:r>
            <a:r>
              <a:rPr lang="tr-TR" dirty="0" err="1">
                <a:solidFill>
                  <a:srgbClr val="FFFF00"/>
                </a:solidFill>
                <a:latin typeface="Calibri" panose="020F0502020204030204" pitchFamily="34" charset="0"/>
                <a:cs typeface="Calibri" panose="020F0502020204030204" pitchFamily="34" charset="0"/>
              </a:rPr>
              <a:t>install</a:t>
            </a:r>
            <a:r>
              <a:rPr lang="tr-TR" dirty="0">
                <a:solidFill>
                  <a:srgbClr val="FFFF00"/>
                </a:solidFill>
                <a:latin typeface="Calibri" panose="020F0502020204030204" pitchFamily="34" charset="0"/>
                <a:cs typeface="Calibri" panose="020F0502020204030204" pitchFamily="34" charset="0"/>
              </a:rPr>
              <a:t> </a:t>
            </a:r>
            <a:r>
              <a:rPr lang="tr-TR" dirty="0" err="1">
                <a:solidFill>
                  <a:srgbClr val="FFFF00"/>
                </a:solidFill>
                <a:latin typeface="Calibri" panose="020F0502020204030204" pitchFamily="34" charset="0"/>
                <a:cs typeface="Calibri" panose="020F0502020204030204" pitchFamily="34" charset="0"/>
              </a:rPr>
              <a:t>ultralytics</a:t>
            </a:r>
            <a:endParaRPr lang="tr-TR" dirty="0">
              <a:solidFill>
                <a:srgbClr val="FFFF00"/>
              </a:solidFill>
              <a:latin typeface="Calibri" panose="020F0502020204030204" pitchFamily="34" charset="0"/>
              <a:cs typeface="Calibri" panose="020F0502020204030204" pitchFamily="34" charset="0"/>
            </a:endParaRPr>
          </a:p>
          <a:p>
            <a:pPr marL="914400" lvl="4" algn="just">
              <a:spcAft>
                <a:spcPts val="600"/>
              </a:spcAft>
            </a:pPr>
            <a:r>
              <a:rPr lang="tr-TR" dirty="0" err="1">
                <a:solidFill>
                  <a:srgbClr val="FFFF00"/>
                </a:solidFill>
                <a:latin typeface="Calibri" panose="020F0502020204030204" pitchFamily="34" charset="0"/>
                <a:cs typeface="Calibri" panose="020F0502020204030204" pitchFamily="34" charset="0"/>
              </a:rPr>
              <a:t>import</a:t>
            </a:r>
            <a:r>
              <a:rPr lang="tr-TR" dirty="0">
                <a:solidFill>
                  <a:srgbClr val="FFFF00"/>
                </a:solidFill>
                <a:latin typeface="Calibri" panose="020F0502020204030204" pitchFamily="34" charset="0"/>
                <a:cs typeface="Calibri" panose="020F0502020204030204" pitchFamily="34" charset="0"/>
              </a:rPr>
              <a:t> </a:t>
            </a:r>
            <a:r>
              <a:rPr lang="tr-TR" dirty="0" err="1">
                <a:solidFill>
                  <a:srgbClr val="FFFF00"/>
                </a:solidFill>
                <a:latin typeface="Calibri" panose="020F0502020204030204" pitchFamily="34" charset="0"/>
                <a:cs typeface="Calibri" panose="020F0502020204030204" pitchFamily="34" charset="0"/>
              </a:rPr>
              <a:t>ultralytics</a:t>
            </a:r>
            <a:endParaRPr lang="tr-TR" dirty="0">
              <a:solidFill>
                <a:srgbClr val="FFFF00"/>
              </a:solidFill>
              <a:latin typeface="Calibri" panose="020F0502020204030204" pitchFamily="34" charset="0"/>
              <a:cs typeface="Calibri" panose="020F0502020204030204" pitchFamily="34" charset="0"/>
            </a:endParaRPr>
          </a:p>
          <a:p>
            <a:pPr marL="914400" lvl="4" algn="just">
              <a:spcAft>
                <a:spcPts val="600"/>
              </a:spcAft>
            </a:pPr>
            <a:r>
              <a:rPr lang="tr-TR" dirty="0" err="1">
                <a:solidFill>
                  <a:srgbClr val="FFFF00"/>
                </a:solidFill>
                <a:latin typeface="Calibri" panose="020F0502020204030204" pitchFamily="34" charset="0"/>
                <a:cs typeface="Calibri" panose="020F0502020204030204" pitchFamily="34" charset="0"/>
              </a:rPr>
              <a:t>ultralytics.checks</a:t>
            </a:r>
            <a:r>
              <a:rPr lang="tr-TR" dirty="0">
                <a:solidFill>
                  <a:srgbClr val="FFFF00"/>
                </a:solidFill>
                <a:latin typeface="Calibri" panose="020F0502020204030204" pitchFamily="34" charset="0"/>
                <a:cs typeface="Calibri" panose="020F0502020204030204" pitchFamily="34" charset="0"/>
              </a:rPr>
              <a:t>()</a:t>
            </a:r>
          </a:p>
        </p:txBody>
      </p:sp>
    </p:spTree>
    <p:extLst>
      <p:ext uri="{BB962C8B-B14F-4D97-AF65-F5344CB8AC3E}">
        <p14:creationId xmlns:p14="http://schemas.microsoft.com/office/powerpoint/2010/main" val="39618893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Unvan 2"/>
          <p:cNvSpPr txBox="1">
            <a:spLocks/>
          </p:cNvSpPr>
          <p:nvPr/>
        </p:nvSpPr>
        <p:spPr>
          <a:xfrm>
            <a:off x="242568" y="604101"/>
            <a:ext cx="8729153" cy="4368827"/>
          </a:xfrm>
          <a:prstGeom prst="rect">
            <a:avLst/>
          </a:prstGeom>
        </p:spPr>
        <p:txBody>
          <a:bodyPr vert="horz" lIns="91440" tIns="45720" rIns="91440" bIns="45720" rtlCol="0" anchor="t">
            <a:normAutofit fontScale="70000" lnSpcReduction="20000"/>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lnSpc>
                <a:spcPct val="100000"/>
              </a:lnSpc>
              <a:spcAft>
                <a:spcPts val="600"/>
              </a:spcAft>
            </a:pPr>
            <a:r>
              <a:rPr lang="tr-TR" sz="1800" b="1" u="sng" dirty="0">
                <a:solidFill>
                  <a:srgbClr val="FFFF00"/>
                </a:solidFill>
                <a:latin typeface="Calibri" panose="020F0502020204030204" pitchFamily="34" charset="0"/>
                <a:cs typeface="Calibri" panose="020F0502020204030204" pitchFamily="34" charset="0"/>
              </a:rPr>
              <a:t>Kurulum</a:t>
            </a:r>
          </a:p>
          <a:p>
            <a:pPr algn="just">
              <a:lnSpc>
                <a:spcPct val="100000"/>
              </a:lnSpc>
              <a:spcAft>
                <a:spcPts val="600"/>
              </a:spcAft>
            </a:pPr>
            <a:r>
              <a:rPr lang="tr-TR" sz="1800" dirty="0">
                <a:latin typeface="Calibri" panose="020F0502020204030204" pitchFamily="34" charset="0"/>
                <a:cs typeface="Calibri" panose="020F0502020204030204" pitchFamily="34" charset="0"/>
              </a:rPr>
              <a:t>3. Klasörleri Oluştur. Sonuçları yerele kaydetmek için ilgili klasörleri oluştur.</a:t>
            </a:r>
          </a:p>
          <a:p>
            <a:pPr marL="0" lvl="2" algn="just">
              <a:lnSpc>
                <a:spcPct val="120000"/>
              </a:lnSpc>
              <a:spcAft>
                <a:spcPts val="600"/>
              </a:spcAft>
            </a:pPr>
            <a:r>
              <a:rPr lang="en-US" dirty="0">
                <a:solidFill>
                  <a:srgbClr val="FFFF00"/>
                </a:solidFill>
                <a:latin typeface="Calibri" panose="020F0502020204030204" pitchFamily="34" charset="0"/>
                <a:cs typeface="Calibri" panose="020F0502020204030204" pitchFamily="34" charset="0"/>
              </a:rPr>
              <a:t>!</a:t>
            </a:r>
            <a:r>
              <a:rPr lang="en-US" dirty="0" err="1">
                <a:solidFill>
                  <a:srgbClr val="FFFF00"/>
                </a:solidFill>
                <a:latin typeface="Calibri" panose="020F0502020204030204" pitchFamily="34" charset="0"/>
                <a:cs typeface="Calibri" panose="020F0502020204030204" pitchFamily="34" charset="0"/>
              </a:rPr>
              <a:t>mkdir</a:t>
            </a:r>
            <a:r>
              <a:rPr lang="en-US" dirty="0">
                <a:solidFill>
                  <a:srgbClr val="FFFF00"/>
                </a:solidFill>
                <a:latin typeface="Calibri" panose="020F0502020204030204" pitchFamily="34" charset="0"/>
                <a:cs typeface="Calibri" panose="020F0502020204030204" pitchFamily="34" charset="0"/>
              </a:rPr>
              <a:t> /content/drive/</a:t>
            </a:r>
            <a:r>
              <a:rPr lang="en-US" dirty="0" err="1">
                <a:solidFill>
                  <a:srgbClr val="FFFF00"/>
                </a:solidFill>
                <a:latin typeface="Calibri" panose="020F0502020204030204" pitchFamily="34" charset="0"/>
                <a:cs typeface="Calibri" panose="020F0502020204030204" pitchFamily="34" charset="0"/>
              </a:rPr>
              <a:t>MyDrive</a:t>
            </a:r>
            <a:r>
              <a:rPr lang="en-US" dirty="0">
                <a:solidFill>
                  <a:srgbClr val="FFFF00"/>
                </a:solidFill>
                <a:latin typeface="Calibri" panose="020F0502020204030204" pitchFamily="34" charset="0"/>
                <a:cs typeface="Calibri" panose="020F0502020204030204" pitchFamily="34" charset="0"/>
              </a:rPr>
              <a:t>/</a:t>
            </a:r>
            <a:r>
              <a:rPr lang="en-US" dirty="0" err="1">
                <a:solidFill>
                  <a:srgbClr val="FFFF00"/>
                </a:solidFill>
                <a:latin typeface="Calibri" panose="020F0502020204030204" pitchFamily="34" charset="0"/>
                <a:cs typeface="Calibri" panose="020F0502020204030204" pitchFamily="34" charset="0"/>
              </a:rPr>
              <a:t>YoloProjectObjectDetection</a:t>
            </a:r>
            <a:endParaRPr lang="en-US" dirty="0">
              <a:solidFill>
                <a:srgbClr val="FFFF00"/>
              </a:solidFill>
              <a:latin typeface="Calibri" panose="020F0502020204030204" pitchFamily="34" charset="0"/>
              <a:cs typeface="Calibri" panose="020F0502020204030204" pitchFamily="34" charset="0"/>
            </a:endParaRPr>
          </a:p>
          <a:p>
            <a:pPr marL="0" lvl="2" algn="just">
              <a:lnSpc>
                <a:spcPct val="120000"/>
              </a:lnSpc>
              <a:spcAft>
                <a:spcPts val="600"/>
              </a:spcAft>
            </a:pPr>
            <a:r>
              <a:rPr lang="en-US" dirty="0">
                <a:solidFill>
                  <a:srgbClr val="FFFF00"/>
                </a:solidFill>
                <a:latin typeface="Calibri" panose="020F0502020204030204" pitchFamily="34" charset="0"/>
                <a:cs typeface="Calibri" panose="020F0502020204030204" pitchFamily="34" charset="0"/>
              </a:rPr>
              <a:t>!</a:t>
            </a:r>
            <a:r>
              <a:rPr lang="en-US" dirty="0" err="1">
                <a:solidFill>
                  <a:srgbClr val="FFFF00"/>
                </a:solidFill>
                <a:latin typeface="Calibri" panose="020F0502020204030204" pitchFamily="34" charset="0"/>
                <a:cs typeface="Calibri" panose="020F0502020204030204" pitchFamily="34" charset="0"/>
              </a:rPr>
              <a:t>mkdir</a:t>
            </a:r>
            <a:r>
              <a:rPr lang="en-US" dirty="0">
                <a:solidFill>
                  <a:srgbClr val="FFFF00"/>
                </a:solidFill>
                <a:latin typeface="Calibri" panose="020F0502020204030204" pitchFamily="34" charset="0"/>
                <a:cs typeface="Calibri" panose="020F0502020204030204" pitchFamily="34" charset="0"/>
              </a:rPr>
              <a:t> /content/drive/</a:t>
            </a:r>
            <a:r>
              <a:rPr lang="en-US" dirty="0" err="1">
                <a:solidFill>
                  <a:srgbClr val="FFFF00"/>
                </a:solidFill>
                <a:latin typeface="Calibri" panose="020F0502020204030204" pitchFamily="34" charset="0"/>
                <a:cs typeface="Calibri" panose="020F0502020204030204" pitchFamily="34" charset="0"/>
              </a:rPr>
              <a:t>MyDrive</a:t>
            </a:r>
            <a:r>
              <a:rPr lang="en-US" dirty="0">
                <a:solidFill>
                  <a:srgbClr val="FFFF00"/>
                </a:solidFill>
                <a:latin typeface="Calibri" panose="020F0502020204030204" pitchFamily="34" charset="0"/>
                <a:cs typeface="Calibri" panose="020F0502020204030204" pitchFamily="34" charset="0"/>
              </a:rPr>
              <a:t>/</a:t>
            </a:r>
            <a:r>
              <a:rPr lang="en-US" dirty="0" err="1">
                <a:solidFill>
                  <a:srgbClr val="FFFF00"/>
                </a:solidFill>
                <a:latin typeface="Calibri" panose="020F0502020204030204" pitchFamily="34" charset="0"/>
                <a:cs typeface="Calibri" panose="020F0502020204030204" pitchFamily="34" charset="0"/>
              </a:rPr>
              <a:t>YoloProjectObjectDetection</a:t>
            </a:r>
            <a:r>
              <a:rPr lang="en-US" dirty="0">
                <a:solidFill>
                  <a:srgbClr val="FFFF00"/>
                </a:solidFill>
                <a:latin typeface="Calibri" panose="020F0502020204030204" pitchFamily="34" charset="0"/>
                <a:cs typeface="Calibri" panose="020F0502020204030204" pitchFamily="34" charset="0"/>
              </a:rPr>
              <a:t>/runs</a:t>
            </a:r>
          </a:p>
          <a:p>
            <a:pPr marL="0" lvl="2" algn="just">
              <a:lnSpc>
                <a:spcPct val="120000"/>
              </a:lnSpc>
              <a:spcAft>
                <a:spcPts val="600"/>
              </a:spcAft>
            </a:pPr>
            <a:r>
              <a:rPr lang="en-US" dirty="0">
                <a:solidFill>
                  <a:srgbClr val="FFFF00"/>
                </a:solidFill>
                <a:latin typeface="Calibri" panose="020F0502020204030204" pitchFamily="34" charset="0"/>
                <a:cs typeface="Calibri" panose="020F0502020204030204" pitchFamily="34" charset="0"/>
              </a:rPr>
              <a:t>!</a:t>
            </a:r>
            <a:r>
              <a:rPr lang="en-US" dirty="0" err="1">
                <a:solidFill>
                  <a:srgbClr val="FFFF00"/>
                </a:solidFill>
                <a:latin typeface="Calibri" panose="020F0502020204030204" pitchFamily="34" charset="0"/>
                <a:cs typeface="Calibri" panose="020F0502020204030204" pitchFamily="34" charset="0"/>
              </a:rPr>
              <a:t>mkdir</a:t>
            </a:r>
            <a:r>
              <a:rPr lang="en-US" dirty="0">
                <a:solidFill>
                  <a:srgbClr val="FFFF00"/>
                </a:solidFill>
                <a:latin typeface="Calibri" panose="020F0502020204030204" pitchFamily="34" charset="0"/>
                <a:cs typeface="Calibri" panose="020F0502020204030204" pitchFamily="34" charset="0"/>
              </a:rPr>
              <a:t> /content/drive/</a:t>
            </a:r>
            <a:r>
              <a:rPr lang="en-US" dirty="0" err="1">
                <a:solidFill>
                  <a:srgbClr val="FFFF00"/>
                </a:solidFill>
                <a:latin typeface="Calibri" panose="020F0502020204030204" pitchFamily="34" charset="0"/>
                <a:cs typeface="Calibri" panose="020F0502020204030204" pitchFamily="34" charset="0"/>
              </a:rPr>
              <a:t>MyDrive</a:t>
            </a:r>
            <a:r>
              <a:rPr lang="en-US" dirty="0">
                <a:solidFill>
                  <a:srgbClr val="FFFF00"/>
                </a:solidFill>
                <a:latin typeface="Calibri" panose="020F0502020204030204" pitchFamily="34" charset="0"/>
                <a:cs typeface="Calibri" panose="020F0502020204030204" pitchFamily="34" charset="0"/>
              </a:rPr>
              <a:t>/</a:t>
            </a:r>
            <a:r>
              <a:rPr lang="en-US" dirty="0" err="1">
                <a:solidFill>
                  <a:srgbClr val="FFFF00"/>
                </a:solidFill>
                <a:latin typeface="Calibri" panose="020F0502020204030204" pitchFamily="34" charset="0"/>
                <a:cs typeface="Calibri" panose="020F0502020204030204" pitchFamily="34" charset="0"/>
              </a:rPr>
              <a:t>YoloProjectObjectDetection</a:t>
            </a:r>
            <a:r>
              <a:rPr lang="en-US" dirty="0">
                <a:solidFill>
                  <a:srgbClr val="FFFF00"/>
                </a:solidFill>
                <a:latin typeface="Calibri" panose="020F0502020204030204" pitchFamily="34" charset="0"/>
                <a:cs typeface="Calibri" panose="020F0502020204030204" pitchFamily="34" charset="0"/>
              </a:rPr>
              <a:t>/weights</a:t>
            </a:r>
          </a:p>
          <a:p>
            <a:pPr marL="0" lvl="2" algn="just">
              <a:spcBef>
                <a:spcPts val="600"/>
              </a:spcBef>
              <a:spcAft>
                <a:spcPts val="600"/>
              </a:spcAft>
            </a:pPr>
            <a:r>
              <a:rPr lang="tr-TR" dirty="0">
                <a:latin typeface="Calibri" panose="020F0502020204030204" pitchFamily="34" charset="0"/>
                <a:cs typeface="Calibri" panose="020F0502020204030204" pitchFamily="34" charset="0"/>
              </a:rPr>
              <a:t>4. Üzerinde çalışılan </a:t>
            </a:r>
            <a:r>
              <a:rPr lang="tr-TR" dirty="0" err="1">
                <a:latin typeface="Calibri" panose="020F0502020204030204" pitchFamily="34" charset="0"/>
                <a:cs typeface="Calibri" panose="020F0502020204030204" pitchFamily="34" charset="0"/>
              </a:rPr>
              <a:t>klsörü</a:t>
            </a:r>
            <a:r>
              <a:rPr lang="tr-TR" dirty="0">
                <a:latin typeface="Calibri" panose="020F0502020204030204" pitchFamily="34" charset="0"/>
                <a:cs typeface="Calibri" panose="020F0502020204030204" pitchFamily="34" charset="0"/>
              </a:rPr>
              <a:t> ve </a:t>
            </a:r>
            <a:r>
              <a:rPr lang="tr-TR" sz="1800" dirty="0">
                <a:latin typeface="Calibri" panose="020F0502020204030204" pitchFamily="34" charset="0"/>
                <a:cs typeface="Calibri" panose="020F0502020204030204" pitchFamily="34" charset="0"/>
              </a:rPr>
              <a:t>YoloV11 ayarlarını değiştir</a:t>
            </a:r>
            <a:endParaRPr lang="tr-TR" dirty="0">
              <a:latin typeface="Calibri" panose="020F0502020204030204" pitchFamily="34" charset="0"/>
              <a:cs typeface="Calibri" panose="020F0502020204030204" pitchFamily="34" charset="0"/>
            </a:endParaRPr>
          </a:p>
          <a:p>
            <a:pPr marL="0" lvl="4" algn="just">
              <a:spcBef>
                <a:spcPts val="600"/>
              </a:spcBef>
              <a:spcAft>
                <a:spcPts val="600"/>
              </a:spcAft>
            </a:pPr>
            <a:r>
              <a:rPr lang="tr-TR" sz="2000" dirty="0">
                <a:latin typeface="Calibri" panose="020F0502020204030204" pitchFamily="34" charset="0"/>
                <a:cs typeface="Calibri" panose="020F0502020204030204" pitchFamily="34" charset="0"/>
              </a:rPr>
              <a:t>#YoloV11 ayarlarını değiştir. </a:t>
            </a:r>
            <a:r>
              <a:rPr lang="tr-TR" sz="2000" dirty="0" err="1">
                <a:latin typeface="Calibri" panose="020F0502020204030204" pitchFamily="34" charset="0"/>
                <a:cs typeface="Calibri" panose="020F0502020204030204" pitchFamily="34" charset="0"/>
              </a:rPr>
              <a:t>Dataset</a:t>
            </a:r>
            <a:r>
              <a:rPr lang="tr-TR" sz="2000" dirty="0">
                <a:latin typeface="Calibri" panose="020F0502020204030204" pitchFamily="34" charset="0"/>
                <a:cs typeface="Calibri" panose="020F0502020204030204" pitchFamily="34" charset="0"/>
              </a:rPr>
              <a:t>, </a:t>
            </a:r>
            <a:r>
              <a:rPr lang="tr-TR" sz="2000" dirty="0" err="1">
                <a:latin typeface="Calibri" panose="020F0502020204030204" pitchFamily="34" charset="0"/>
                <a:cs typeface="Calibri" panose="020F0502020204030204" pitchFamily="34" charset="0"/>
              </a:rPr>
              <a:t>runs</a:t>
            </a:r>
            <a:r>
              <a:rPr lang="tr-TR" sz="2000" dirty="0">
                <a:latin typeface="Calibri" panose="020F0502020204030204" pitchFamily="34" charset="0"/>
                <a:cs typeface="Calibri" panose="020F0502020204030204" pitchFamily="34" charset="0"/>
              </a:rPr>
              <a:t> ve </a:t>
            </a:r>
            <a:r>
              <a:rPr lang="tr-TR" sz="2000" dirty="0" err="1">
                <a:latin typeface="Calibri" panose="020F0502020204030204" pitchFamily="34" charset="0"/>
                <a:cs typeface="Calibri" panose="020F0502020204030204" pitchFamily="34" charset="0"/>
              </a:rPr>
              <a:t>weights</a:t>
            </a:r>
            <a:r>
              <a:rPr lang="tr-TR" sz="2000" dirty="0">
                <a:latin typeface="Calibri" panose="020F0502020204030204" pitchFamily="34" charset="0"/>
                <a:cs typeface="Calibri" panose="020F0502020204030204" pitchFamily="34" charset="0"/>
              </a:rPr>
              <a:t> klasörlerini </a:t>
            </a:r>
            <a:r>
              <a:rPr lang="tr-TR" sz="2000" dirty="0" err="1">
                <a:latin typeface="Calibri" panose="020F0502020204030204" pitchFamily="34" charset="0"/>
                <a:cs typeface="Calibri" panose="020F0502020204030204" pitchFamily="34" charset="0"/>
              </a:rPr>
              <a:t>google</a:t>
            </a:r>
            <a:r>
              <a:rPr lang="tr-TR" sz="2000" dirty="0">
                <a:latin typeface="Calibri" panose="020F0502020204030204" pitchFamily="34" charset="0"/>
                <a:cs typeface="Calibri" panose="020F0502020204030204" pitchFamily="34" charset="0"/>
              </a:rPr>
              <a:t> </a:t>
            </a:r>
            <a:r>
              <a:rPr lang="tr-TR" sz="2000" dirty="0" err="1">
                <a:latin typeface="Calibri" panose="020F0502020204030204" pitchFamily="34" charset="0"/>
                <a:cs typeface="Calibri" panose="020F0502020204030204" pitchFamily="34" charset="0"/>
              </a:rPr>
              <a:t>drive</a:t>
            </a:r>
            <a:r>
              <a:rPr lang="tr-TR" sz="2000" dirty="0">
                <a:latin typeface="Calibri" panose="020F0502020204030204" pitchFamily="34" charset="0"/>
                <a:cs typeface="Calibri" panose="020F0502020204030204" pitchFamily="34" charset="0"/>
              </a:rPr>
              <a:t> içindeki </a:t>
            </a:r>
            <a:r>
              <a:rPr lang="tr-TR" sz="2000" dirty="0" err="1">
                <a:latin typeface="Calibri" panose="020F0502020204030204" pitchFamily="34" charset="0"/>
                <a:cs typeface="Calibri" panose="020F0502020204030204" pitchFamily="34" charset="0"/>
              </a:rPr>
              <a:t>local</a:t>
            </a:r>
            <a:r>
              <a:rPr lang="tr-TR" sz="2000" dirty="0">
                <a:latin typeface="Calibri" panose="020F0502020204030204" pitchFamily="34" charset="0"/>
                <a:cs typeface="Calibri" panose="020F0502020204030204" pitchFamily="34" charset="0"/>
              </a:rPr>
              <a:t> klasörler olarak ayarla. Bu ayar yapılmazsa </a:t>
            </a:r>
            <a:r>
              <a:rPr lang="tr-TR" sz="2000" dirty="0" err="1">
                <a:latin typeface="Calibri" panose="020F0502020204030204" pitchFamily="34" charset="0"/>
                <a:cs typeface="Calibri" panose="020F0502020204030204" pitchFamily="34" charset="0"/>
              </a:rPr>
              <a:t>sanal'da</a:t>
            </a:r>
            <a:r>
              <a:rPr lang="tr-TR" sz="2000" dirty="0">
                <a:latin typeface="Calibri" panose="020F0502020204030204" pitchFamily="34" charset="0"/>
                <a:cs typeface="Calibri" panose="020F0502020204030204" pitchFamily="34" charset="0"/>
              </a:rPr>
              <a:t> </a:t>
            </a:r>
            <a:r>
              <a:rPr lang="tr-TR" sz="2000" dirty="0" err="1">
                <a:latin typeface="Calibri" panose="020F0502020204030204" pitchFamily="34" charset="0"/>
                <a:cs typeface="Calibri" panose="020F0502020204030204" pitchFamily="34" charset="0"/>
              </a:rPr>
              <a:t>content</a:t>
            </a:r>
            <a:r>
              <a:rPr lang="tr-TR" sz="2000" dirty="0">
                <a:latin typeface="Calibri" panose="020F0502020204030204" pitchFamily="34" charset="0"/>
                <a:cs typeface="Calibri" panose="020F0502020204030204" pitchFamily="34" charset="0"/>
              </a:rPr>
              <a:t> #içine atar. </a:t>
            </a:r>
          </a:p>
          <a:p>
            <a:pPr marL="0" lvl="4" algn="just">
              <a:lnSpc>
                <a:spcPct val="120000"/>
              </a:lnSpc>
              <a:spcAft>
                <a:spcPts val="600"/>
              </a:spcAft>
            </a:pPr>
            <a:r>
              <a:rPr lang="en-US" sz="2000" dirty="0">
                <a:solidFill>
                  <a:srgbClr val="FFFF00"/>
                </a:solidFill>
                <a:latin typeface="Calibri" panose="020F0502020204030204" pitchFamily="34" charset="0"/>
                <a:cs typeface="Calibri" panose="020F0502020204030204" pitchFamily="34" charset="0"/>
              </a:rPr>
              <a:t>%cd /content/drive/</a:t>
            </a:r>
            <a:r>
              <a:rPr lang="en-US" sz="2000" dirty="0" err="1">
                <a:solidFill>
                  <a:srgbClr val="FFFF00"/>
                </a:solidFill>
                <a:latin typeface="Calibri" panose="020F0502020204030204" pitchFamily="34" charset="0"/>
                <a:cs typeface="Calibri" panose="020F0502020204030204" pitchFamily="34" charset="0"/>
              </a:rPr>
              <a:t>MyDrive</a:t>
            </a:r>
            <a:r>
              <a:rPr lang="en-US" sz="2000" dirty="0">
                <a:solidFill>
                  <a:srgbClr val="FFFF00"/>
                </a:solidFill>
                <a:latin typeface="Calibri" panose="020F0502020204030204" pitchFamily="34" charset="0"/>
                <a:cs typeface="Calibri" panose="020F0502020204030204" pitchFamily="34" charset="0"/>
              </a:rPr>
              <a:t>/</a:t>
            </a:r>
            <a:r>
              <a:rPr lang="en-US" sz="2000" dirty="0" err="1">
                <a:solidFill>
                  <a:srgbClr val="FFFF00"/>
                </a:solidFill>
                <a:latin typeface="Calibri" panose="020F0502020204030204" pitchFamily="34" charset="0"/>
                <a:cs typeface="Calibri" panose="020F0502020204030204" pitchFamily="34" charset="0"/>
              </a:rPr>
              <a:t>YoloProjectObjectDetection</a:t>
            </a:r>
            <a:endParaRPr lang="en-US" sz="2000" dirty="0">
              <a:solidFill>
                <a:srgbClr val="FFFF00"/>
              </a:solidFill>
              <a:latin typeface="Calibri" panose="020F0502020204030204" pitchFamily="34" charset="0"/>
              <a:cs typeface="Calibri" panose="020F0502020204030204" pitchFamily="34" charset="0"/>
            </a:endParaRPr>
          </a:p>
          <a:p>
            <a:pPr marL="0" lvl="4" algn="just">
              <a:lnSpc>
                <a:spcPct val="120000"/>
              </a:lnSpc>
              <a:spcAft>
                <a:spcPts val="600"/>
              </a:spcAft>
            </a:pPr>
            <a:r>
              <a:rPr lang="en-US" sz="2000" dirty="0">
                <a:solidFill>
                  <a:srgbClr val="FFFF00"/>
                </a:solidFill>
                <a:latin typeface="Calibri" panose="020F0502020204030204" pitchFamily="34" charset="0"/>
                <a:cs typeface="Calibri" panose="020F0502020204030204" pitchFamily="34" charset="0"/>
              </a:rPr>
              <a:t>%</a:t>
            </a:r>
            <a:r>
              <a:rPr lang="en-US" sz="2000" dirty="0" err="1">
                <a:solidFill>
                  <a:srgbClr val="FFFF00"/>
                </a:solidFill>
                <a:latin typeface="Calibri" panose="020F0502020204030204" pitchFamily="34" charset="0"/>
                <a:cs typeface="Calibri" panose="020F0502020204030204" pitchFamily="34" charset="0"/>
              </a:rPr>
              <a:t>pwd</a:t>
            </a:r>
            <a:endParaRPr lang="tr-TR" sz="2000" dirty="0">
              <a:solidFill>
                <a:srgbClr val="FFFF00"/>
              </a:solidFill>
              <a:latin typeface="Calibri" panose="020F0502020204030204" pitchFamily="34" charset="0"/>
              <a:cs typeface="Calibri" panose="020F0502020204030204" pitchFamily="34" charset="0"/>
            </a:endParaRPr>
          </a:p>
          <a:p>
            <a:pPr marL="0" lvl="4" algn="just">
              <a:lnSpc>
                <a:spcPct val="120000"/>
              </a:lnSpc>
              <a:spcAft>
                <a:spcPts val="600"/>
              </a:spcAft>
            </a:pPr>
            <a:r>
              <a:rPr lang="tr-TR" sz="2000" dirty="0" err="1">
                <a:solidFill>
                  <a:srgbClr val="FFFF00"/>
                </a:solidFill>
                <a:latin typeface="Calibri" panose="020F0502020204030204" pitchFamily="34" charset="0"/>
                <a:cs typeface="Calibri" panose="020F0502020204030204" pitchFamily="34" charset="0"/>
              </a:rPr>
              <a:t>from</a:t>
            </a:r>
            <a:r>
              <a:rPr lang="tr-TR" sz="2000" dirty="0">
                <a:solidFill>
                  <a:srgbClr val="FFFF00"/>
                </a:solidFill>
                <a:latin typeface="Calibri" panose="020F0502020204030204" pitchFamily="34" charset="0"/>
                <a:cs typeface="Calibri" panose="020F0502020204030204" pitchFamily="34" charset="0"/>
              </a:rPr>
              <a:t> </a:t>
            </a:r>
            <a:r>
              <a:rPr lang="tr-TR" sz="2000" dirty="0" err="1">
                <a:solidFill>
                  <a:srgbClr val="FFFF00"/>
                </a:solidFill>
                <a:latin typeface="Calibri" panose="020F0502020204030204" pitchFamily="34" charset="0"/>
                <a:cs typeface="Calibri" panose="020F0502020204030204" pitchFamily="34" charset="0"/>
              </a:rPr>
              <a:t>ultralytics</a:t>
            </a:r>
            <a:r>
              <a:rPr lang="tr-TR" sz="2000" dirty="0">
                <a:solidFill>
                  <a:srgbClr val="FFFF00"/>
                </a:solidFill>
                <a:latin typeface="Calibri" panose="020F0502020204030204" pitchFamily="34" charset="0"/>
                <a:cs typeface="Calibri" panose="020F0502020204030204" pitchFamily="34" charset="0"/>
              </a:rPr>
              <a:t> </a:t>
            </a:r>
            <a:r>
              <a:rPr lang="tr-TR" sz="2000" dirty="0" err="1">
                <a:solidFill>
                  <a:srgbClr val="FFFF00"/>
                </a:solidFill>
                <a:latin typeface="Calibri" panose="020F0502020204030204" pitchFamily="34" charset="0"/>
                <a:cs typeface="Calibri" panose="020F0502020204030204" pitchFamily="34" charset="0"/>
              </a:rPr>
              <a:t>import</a:t>
            </a:r>
            <a:r>
              <a:rPr lang="tr-TR" sz="2000" dirty="0">
                <a:solidFill>
                  <a:srgbClr val="FFFF00"/>
                </a:solidFill>
                <a:latin typeface="Calibri" panose="020F0502020204030204" pitchFamily="34" charset="0"/>
                <a:cs typeface="Calibri" panose="020F0502020204030204" pitchFamily="34" charset="0"/>
              </a:rPr>
              <a:t> </a:t>
            </a:r>
            <a:r>
              <a:rPr lang="tr-TR" sz="2000" dirty="0" err="1">
                <a:solidFill>
                  <a:srgbClr val="FFFF00"/>
                </a:solidFill>
                <a:latin typeface="Calibri" panose="020F0502020204030204" pitchFamily="34" charset="0"/>
                <a:cs typeface="Calibri" panose="020F0502020204030204" pitchFamily="34" charset="0"/>
              </a:rPr>
              <a:t>settings</a:t>
            </a:r>
            <a:endParaRPr lang="tr-TR" sz="2000" dirty="0">
              <a:solidFill>
                <a:srgbClr val="FFFF00"/>
              </a:solidFill>
              <a:latin typeface="Calibri" panose="020F0502020204030204" pitchFamily="34" charset="0"/>
              <a:cs typeface="Calibri" panose="020F0502020204030204" pitchFamily="34" charset="0"/>
            </a:endParaRPr>
          </a:p>
          <a:p>
            <a:pPr marL="0" lvl="4" algn="just">
              <a:lnSpc>
                <a:spcPct val="120000"/>
              </a:lnSpc>
              <a:spcAft>
                <a:spcPts val="600"/>
              </a:spcAft>
            </a:pPr>
            <a:r>
              <a:rPr lang="tr-TR" sz="2000" dirty="0" err="1">
                <a:solidFill>
                  <a:srgbClr val="FFFF00"/>
                </a:solidFill>
                <a:latin typeface="Calibri" panose="020F0502020204030204" pitchFamily="34" charset="0"/>
                <a:cs typeface="Calibri" panose="020F0502020204030204" pitchFamily="34" charset="0"/>
              </a:rPr>
              <a:t>settings</a:t>
            </a:r>
            <a:r>
              <a:rPr lang="tr-TR" sz="2000" dirty="0">
                <a:solidFill>
                  <a:srgbClr val="FFFF00"/>
                </a:solidFill>
                <a:latin typeface="Calibri" panose="020F0502020204030204" pitchFamily="34" charset="0"/>
                <a:cs typeface="Calibri" panose="020F0502020204030204" pitchFamily="34" charset="0"/>
              </a:rPr>
              <a:t>["</a:t>
            </a:r>
            <a:r>
              <a:rPr lang="tr-TR" sz="2000" dirty="0" err="1">
                <a:solidFill>
                  <a:srgbClr val="FFFF00"/>
                </a:solidFill>
                <a:latin typeface="Calibri" panose="020F0502020204030204" pitchFamily="34" charset="0"/>
                <a:cs typeface="Calibri" panose="020F0502020204030204" pitchFamily="34" charset="0"/>
              </a:rPr>
              <a:t>datasets_dir</a:t>
            </a:r>
            <a:r>
              <a:rPr lang="tr-TR" sz="2000" dirty="0">
                <a:solidFill>
                  <a:srgbClr val="FFFF00"/>
                </a:solidFill>
                <a:latin typeface="Calibri" panose="020F0502020204030204" pitchFamily="34" charset="0"/>
                <a:cs typeface="Calibri" panose="020F0502020204030204" pitchFamily="34" charset="0"/>
              </a:rPr>
              <a:t>"]="/</a:t>
            </a:r>
            <a:r>
              <a:rPr lang="tr-TR" sz="2000" dirty="0" err="1">
                <a:solidFill>
                  <a:srgbClr val="FFFF00"/>
                </a:solidFill>
                <a:latin typeface="Calibri" panose="020F0502020204030204" pitchFamily="34" charset="0"/>
                <a:cs typeface="Calibri" panose="020F0502020204030204" pitchFamily="34" charset="0"/>
              </a:rPr>
              <a:t>content</a:t>
            </a:r>
            <a:r>
              <a:rPr lang="tr-TR" sz="2000" dirty="0">
                <a:solidFill>
                  <a:srgbClr val="FFFF00"/>
                </a:solidFill>
                <a:latin typeface="Calibri" panose="020F0502020204030204" pitchFamily="34" charset="0"/>
                <a:cs typeface="Calibri" panose="020F0502020204030204" pitchFamily="34" charset="0"/>
              </a:rPr>
              <a:t>/</a:t>
            </a:r>
            <a:r>
              <a:rPr lang="tr-TR" sz="2000" dirty="0" err="1">
                <a:solidFill>
                  <a:srgbClr val="FFFF00"/>
                </a:solidFill>
                <a:latin typeface="Calibri" panose="020F0502020204030204" pitchFamily="34" charset="0"/>
                <a:cs typeface="Calibri" panose="020F0502020204030204" pitchFamily="34" charset="0"/>
              </a:rPr>
              <a:t>drive</a:t>
            </a:r>
            <a:r>
              <a:rPr lang="tr-TR" sz="2000" dirty="0">
                <a:solidFill>
                  <a:srgbClr val="FFFF00"/>
                </a:solidFill>
                <a:latin typeface="Calibri" panose="020F0502020204030204" pitchFamily="34" charset="0"/>
                <a:cs typeface="Calibri" panose="020F0502020204030204" pitchFamily="34" charset="0"/>
              </a:rPr>
              <a:t>/</a:t>
            </a:r>
            <a:r>
              <a:rPr lang="tr-TR" sz="2000" dirty="0" err="1">
                <a:solidFill>
                  <a:srgbClr val="FFFF00"/>
                </a:solidFill>
                <a:latin typeface="Calibri" panose="020F0502020204030204" pitchFamily="34" charset="0"/>
                <a:cs typeface="Calibri" panose="020F0502020204030204" pitchFamily="34" charset="0"/>
              </a:rPr>
              <a:t>MyDrive</a:t>
            </a:r>
            <a:r>
              <a:rPr lang="tr-TR" sz="2000" dirty="0">
                <a:solidFill>
                  <a:srgbClr val="FFFF00"/>
                </a:solidFill>
                <a:latin typeface="Calibri" panose="020F0502020204030204" pitchFamily="34" charset="0"/>
                <a:cs typeface="Calibri" panose="020F0502020204030204" pitchFamily="34" charset="0"/>
              </a:rPr>
              <a:t>/</a:t>
            </a:r>
            <a:r>
              <a:rPr lang="tr-TR" sz="2000" dirty="0" err="1">
                <a:solidFill>
                  <a:srgbClr val="FFFF00"/>
                </a:solidFill>
                <a:latin typeface="Calibri" panose="020F0502020204030204" pitchFamily="34" charset="0"/>
                <a:cs typeface="Calibri" panose="020F0502020204030204" pitchFamily="34" charset="0"/>
              </a:rPr>
              <a:t>datasets</a:t>
            </a:r>
            <a:r>
              <a:rPr lang="tr-TR" sz="2000" dirty="0">
                <a:solidFill>
                  <a:srgbClr val="FFFF00"/>
                </a:solidFill>
                <a:latin typeface="Calibri" panose="020F0502020204030204" pitchFamily="34" charset="0"/>
                <a:cs typeface="Calibri" panose="020F0502020204030204" pitchFamily="34" charset="0"/>
              </a:rPr>
              <a:t>" #change </a:t>
            </a:r>
            <a:r>
              <a:rPr lang="tr-TR" sz="2000" dirty="0" err="1">
                <a:solidFill>
                  <a:srgbClr val="FFFF00"/>
                </a:solidFill>
                <a:latin typeface="Calibri" panose="020F0502020204030204" pitchFamily="34" charset="0"/>
                <a:cs typeface="Calibri" panose="020F0502020204030204" pitchFamily="34" charset="0"/>
              </a:rPr>
              <a:t>dataset</a:t>
            </a:r>
            <a:r>
              <a:rPr lang="tr-TR" sz="2000" dirty="0">
                <a:solidFill>
                  <a:srgbClr val="FFFF00"/>
                </a:solidFill>
                <a:latin typeface="Calibri" panose="020F0502020204030204" pitchFamily="34" charset="0"/>
                <a:cs typeface="Calibri" panose="020F0502020204030204" pitchFamily="34" charset="0"/>
              </a:rPr>
              <a:t> </a:t>
            </a:r>
            <a:r>
              <a:rPr lang="tr-TR" sz="2000" dirty="0" err="1">
                <a:solidFill>
                  <a:srgbClr val="FFFF00"/>
                </a:solidFill>
                <a:latin typeface="Calibri" panose="020F0502020204030204" pitchFamily="34" charset="0"/>
                <a:cs typeface="Calibri" panose="020F0502020204030204" pitchFamily="34" charset="0"/>
              </a:rPr>
              <a:t>dir</a:t>
            </a:r>
            <a:endParaRPr lang="tr-TR" sz="2000" dirty="0">
              <a:solidFill>
                <a:srgbClr val="FFFF00"/>
              </a:solidFill>
              <a:latin typeface="Calibri" panose="020F0502020204030204" pitchFamily="34" charset="0"/>
              <a:cs typeface="Calibri" panose="020F0502020204030204" pitchFamily="34" charset="0"/>
            </a:endParaRPr>
          </a:p>
          <a:p>
            <a:pPr marL="0" lvl="4" algn="just">
              <a:lnSpc>
                <a:spcPct val="120000"/>
              </a:lnSpc>
              <a:spcAft>
                <a:spcPts val="600"/>
              </a:spcAft>
            </a:pPr>
            <a:r>
              <a:rPr lang="tr-TR" sz="2000" dirty="0" err="1">
                <a:solidFill>
                  <a:srgbClr val="FFFF00"/>
                </a:solidFill>
                <a:latin typeface="Calibri" panose="020F0502020204030204" pitchFamily="34" charset="0"/>
                <a:cs typeface="Calibri" panose="020F0502020204030204" pitchFamily="34" charset="0"/>
              </a:rPr>
              <a:t>settings</a:t>
            </a:r>
            <a:r>
              <a:rPr lang="tr-TR" sz="2000" dirty="0">
                <a:solidFill>
                  <a:srgbClr val="FFFF00"/>
                </a:solidFill>
                <a:latin typeface="Calibri" panose="020F0502020204030204" pitchFamily="34" charset="0"/>
                <a:cs typeface="Calibri" panose="020F0502020204030204" pitchFamily="34" charset="0"/>
              </a:rPr>
              <a:t>["</a:t>
            </a:r>
            <a:r>
              <a:rPr lang="tr-TR" sz="2000" dirty="0" err="1">
                <a:solidFill>
                  <a:srgbClr val="FFFF00"/>
                </a:solidFill>
                <a:latin typeface="Calibri" panose="020F0502020204030204" pitchFamily="34" charset="0"/>
                <a:cs typeface="Calibri" panose="020F0502020204030204" pitchFamily="34" charset="0"/>
              </a:rPr>
              <a:t>runs_dir</a:t>
            </a:r>
            <a:r>
              <a:rPr lang="tr-TR" sz="2000" dirty="0">
                <a:solidFill>
                  <a:srgbClr val="FFFF00"/>
                </a:solidFill>
                <a:latin typeface="Calibri" panose="020F0502020204030204" pitchFamily="34" charset="0"/>
                <a:cs typeface="Calibri" panose="020F0502020204030204" pitchFamily="34" charset="0"/>
              </a:rPr>
              <a:t>"]="/</a:t>
            </a:r>
            <a:r>
              <a:rPr lang="tr-TR" sz="2000" dirty="0" err="1">
                <a:solidFill>
                  <a:srgbClr val="FFFF00"/>
                </a:solidFill>
                <a:latin typeface="Calibri" panose="020F0502020204030204" pitchFamily="34" charset="0"/>
                <a:cs typeface="Calibri" panose="020F0502020204030204" pitchFamily="34" charset="0"/>
              </a:rPr>
              <a:t>content</a:t>
            </a:r>
            <a:r>
              <a:rPr lang="tr-TR" sz="2000" dirty="0">
                <a:solidFill>
                  <a:srgbClr val="FFFF00"/>
                </a:solidFill>
                <a:latin typeface="Calibri" panose="020F0502020204030204" pitchFamily="34" charset="0"/>
                <a:cs typeface="Calibri" panose="020F0502020204030204" pitchFamily="34" charset="0"/>
              </a:rPr>
              <a:t>/</a:t>
            </a:r>
            <a:r>
              <a:rPr lang="tr-TR" sz="2000" dirty="0" err="1">
                <a:solidFill>
                  <a:srgbClr val="FFFF00"/>
                </a:solidFill>
                <a:latin typeface="Calibri" panose="020F0502020204030204" pitchFamily="34" charset="0"/>
                <a:cs typeface="Calibri" panose="020F0502020204030204" pitchFamily="34" charset="0"/>
              </a:rPr>
              <a:t>drive</a:t>
            </a:r>
            <a:r>
              <a:rPr lang="tr-TR" sz="2000" dirty="0">
                <a:solidFill>
                  <a:srgbClr val="FFFF00"/>
                </a:solidFill>
                <a:latin typeface="Calibri" panose="020F0502020204030204" pitchFamily="34" charset="0"/>
                <a:cs typeface="Calibri" panose="020F0502020204030204" pitchFamily="34" charset="0"/>
              </a:rPr>
              <a:t>/</a:t>
            </a:r>
            <a:r>
              <a:rPr lang="tr-TR" sz="2000" dirty="0" err="1">
                <a:solidFill>
                  <a:srgbClr val="FFFF00"/>
                </a:solidFill>
                <a:latin typeface="Calibri" panose="020F0502020204030204" pitchFamily="34" charset="0"/>
                <a:cs typeface="Calibri" panose="020F0502020204030204" pitchFamily="34" charset="0"/>
              </a:rPr>
              <a:t>MyDrive</a:t>
            </a:r>
            <a:r>
              <a:rPr lang="tr-TR" sz="2000" dirty="0">
                <a:solidFill>
                  <a:srgbClr val="FFFF00"/>
                </a:solidFill>
                <a:latin typeface="Calibri" panose="020F0502020204030204" pitchFamily="34" charset="0"/>
                <a:cs typeface="Calibri" panose="020F0502020204030204" pitchFamily="34" charset="0"/>
              </a:rPr>
              <a:t>/</a:t>
            </a:r>
            <a:r>
              <a:rPr lang="tr-TR" sz="2000" dirty="0" err="1">
                <a:solidFill>
                  <a:srgbClr val="FFFF00"/>
                </a:solidFill>
                <a:latin typeface="Calibri" panose="020F0502020204030204" pitchFamily="34" charset="0"/>
                <a:cs typeface="Calibri" panose="020F0502020204030204" pitchFamily="34" charset="0"/>
              </a:rPr>
              <a:t>YoloProjectObjectDetection</a:t>
            </a:r>
            <a:r>
              <a:rPr lang="tr-TR" sz="2000" dirty="0">
                <a:solidFill>
                  <a:srgbClr val="FFFF00"/>
                </a:solidFill>
                <a:latin typeface="Calibri" panose="020F0502020204030204" pitchFamily="34" charset="0"/>
                <a:cs typeface="Calibri" panose="020F0502020204030204" pitchFamily="34" charset="0"/>
              </a:rPr>
              <a:t>/</a:t>
            </a:r>
            <a:r>
              <a:rPr lang="tr-TR" sz="2000" dirty="0" err="1">
                <a:solidFill>
                  <a:srgbClr val="FFFF00"/>
                </a:solidFill>
                <a:latin typeface="Calibri" panose="020F0502020204030204" pitchFamily="34" charset="0"/>
                <a:cs typeface="Calibri" panose="020F0502020204030204" pitchFamily="34" charset="0"/>
              </a:rPr>
              <a:t>runs</a:t>
            </a:r>
            <a:r>
              <a:rPr lang="tr-TR" sz="2000" dirty="0">
                <a:solidFill>
                  <a:srgbClr val="FFFF00"/>
                </a:solidFill>
                <a:latin typeface="Calibri" panose="020F0502020204030204" pitchFamily="34" charset="0"/>
                <a:cs typeface="Calibri" panose="020F0502020204030204" pitchFamily="34" charset="0"/>
              </a:rPr>
              <a:t>" #change </a:t>
            </a:r>
            <a:r>
              <a:rPr lang="tr-TR" sz="2000" dirty="0" err="1">
                <a:solidFill>
                  <a:srgbClr val="FFFF00"/>
                </a:solidFill>
                <a:latin typeface="Calibri" panose="020F0502020204030204" pitchFamily="34" charset="0"/>
                <a:cs typeface="Calibri" panose="020F0502020204030204" pitchFamily="34" charset="0"/>
              </a:rPr>
              <a:t>run</a:t>
            </a:r>
            <a:r>
              <a:rPr lang="tr-TR" sz="2000" dirty="0">
                <a:solidFill>
                  <a:srgbClr val="FFFF00"/>
                </a:solidFill>
                <a:latin typeface="Calibri" panose="020F0502020204030204" pitchFamily="34" charset="0"/>
                <a:cs typeface="Calibri" panose="020F0502020204030204" pitchFamily="34" charset="0"/>
              </a:rPr>
              <a:t> </a:t>
            </a:r>
            <a:r>
              <a:rPr lang="tr-TR" sz="2000" dirty="0" err="1">
                <a:solidFill>
                  <a:srgbClr val="FFFF00"/>
                </a:solidFill>
                <a:latin typeface="Calibri" panose="020F0502020204030204" pitchFamily="34" charset="0"/>
                <a:cs typeface="Calibri" panose="020F0502020204030204" pitchFamily="34" charset="0"/>
              </a:rPr>
              <a:t>dir</a:t>
            </a:r>
            <a:endParaRPr lang="tr-TR" sz="2000" dirty="0">
              <a:solidFill>
                <a:srgbClr val="FFFF00"/>
              </a:solidFill>
              <a:latin typeface="Calibri" panose="020F0502020204030204" pitchFamily="34" charset="0"/>
              <a:cs typeface="Calibri" panose="020F0502020204030204" pitchFamily="34" charset="0"/>
            </a:endParaRPr>
          </a:p>
          <a:p>
            <a:pPr marL="0" lvl="4" algn="just">
              <a:lnSpc>
                <a:spcPct val="120000"/>
              </a:lnSpc>
              <a:spcAft>
                <a:spcPts val="600"/>
              </a:spcAft>
            </a:pPr>
            <a:r>
              <a:rPr lang="tr-TR" sz="2000" dirty="0" err="1">
                <a:solidFill>
                  <a:srgbClr val="FFFF00"/>
                </a:solidFill>
                <a:latin typeface="Calibri" panose="020F0502020204030204" pitchFamily="34" charset="0"/>
                <a:cs typeface="Calibri" panose="020F0502020204030204" pitchFamily="34" charset="0"/>
              </a:rPr>
              <a:t>settings</a:t>
            </a:r>
            <a:r>
              <a:rPr lang="tr-TR" sz="2000" dirty="0">
                <a:solidFill>
                  <a:srgbClr val="FFFF00"/>
                </a:solidFill>
                <a:latin typeface="Calibri" panose="020F0502020204030204" pitchFamily="34" charset="0"/>
                <a:cs typeface="Calibri" panose="020F0502020204030204" pitchFamily="34" charset="0"/>
              </a:rPr>
              <a:t>["</a:t>
            </a:r>
            <a:r>
              <a:rPr lang="tr-TR" sz="2000" dirty="0" err="1">
                <a:solidFill>
                  <a:srgbClr val="FFFF00"/>
                </a:solidFill>
                <a:latin typeface="Calibri" panose="020F0502020204030204" pitchFamily="34" charset="0"/>
                <a:cs typeface="Calibri" panose="020F0502020204030204" pitchFamily="34" charset="0"/>
              </a:rPr>
              <a:t>weights_dir</a:t>
            </a:r>
            <a:r>
              <a:rPr lang="tr-TR" sz="2000" dirty="0">
                <a:solidFill>
                  <a:srgbClr val="FFFF00"/>
                </a:solidFill>
                <a:latin typeface="Calibri" panose="020F0502020204030204" pitchFamily="34" charset="0"/>
                <a:cs typeface="Calibri" panose="020F0502020204030204" pitchFamily="34" charset="0"/>
              </a:rPr>
              <a:t>"]="/</a:t>
            </a:r>
            <a:r>
              <a:rPr lang="tr-TR" sz="2000" dirty="0" err="1">
                <a:solidFill>
                  <a:srgbClr val="FFFF00"/>
                </a:solidFill>
                <a:latin typeface="Calibri" panose="020F0502020204030204" pitchFamily="34" charset="0"/>
                <a:cs typeface="Calibri" panose="020F0502020204030204" pitchFamily="34" charset="0"/>
              </a:rPr>
              <a:t>content</a:t>
            </a:r>
            <a:r>
              <a:rPr lang="tr-TR" sz="2000" dirty="0">
                <a:solidFill>
                  <a:srgbClr val="FFFF00"/>
                </a:solidFill>
                <a:latin typeface="Calibri" panose="020F0502020204030204" pitchFamily="34" charset="0"/>
                <a:cs typeface="Calibri" panose="020F0502020204030204" pitchFamily="34" charset="0"/>
              </a:rPr>
              <a:t>/</a:t>
            </a:r>
            <a:r>
              <a:rPr lang="tr-TR" sz="2000" dirty="0" err="1">
                <a:solidFill>
                  <a:srgbClr val="FFFF00"/>
                </a:solidFill>
                <a:latin typeface="Calibri" panose="020F0502020204030204" pitchFamily="34" charset="0"/>
                <a:cs typeface="Calibri" panose="020F0502020204030204" pitchFamily="34" charset="0"/>
              </a:rPr>
              <a:t>drive</a:t>
            </a:r>
            <a:r>
              <a:rPr lang="tr-TR" sz="2000" dirty="0">
                <a:solidFill>
                  <a:srgbClr val="FFFF00"/>
                </a:solidFill>
                <a:latin typeface="Calibri" panose="020F0502020204030204" pitchFamily="34" charset="0"/>
                <a:cs typeface="Calibri" panose="020F0502020204030204" pitchFamily="34" charset="0"/>
              </a:rPr>
              <a:t>/</a:t>
            </a:r>
            <a:r>
              <a:rPr lang="tr-TR" sz="2000" dirty="0" err="1">
                <a:solidFill>
                  <a:srgbClr val="FFFF00"/>
                </a:solidFill>
                <a:latin typeface="Calibri" panose="020F0502020204030204" pitchFamily="34" charset="0"/>
                <a:cs typeface="Calibri" panose="020F0502020204030204" pitchFamily="34" charset="0"/>
              </a:rPr>
              <a:t>MyDrive</a:t>
            </a:r>
            <a:r>
              <a:rPr lang="tr-TR" sz="2000" dirty="0">
                <a:solidFill>
                  <a:srgbClr val="FFFF00"/>
                </a:solidFill>
                <a:latin typeface="Calibri" panose="020F0502020204030204" pitchFamily="34" charset="0"/>
                <a:cs typeface="Calibri" panose="020F0502020204030204" pitchFamily="34" charset="0"/>
              </a:rPr>
              <a:t>/</a:t>
            </a:r>
            <a:r>
              <a:rPr lang="tr-TR" sz="2000" dirty="0" err="1">
                <a:solidFill>
                  <a:srgbClr val="FFFF00"/>
                </a:solidFill>
                <a:latin typeface="Calibri" panose="020F0502020204030204" pitchFamily="34" charset="0"/>
                <a:cs typeface="Calibri" panose="020F0502020204030204" pitchFamily="34" charset="0"/>
              </a:rPr>
              <a:t>YoloProjectObjectDetection</a:t>
            </a:r>
            <a:r>
              <a:rPr lang="tr-TR" sz="2000" dirty="0">
                <a:solidFill>
                  <a:srgbClr val="FFFF00"/>
                </a:solidFill>
                <a:latin typeface="Calibri" panose="020F0502020204030204" pitchFamily="34" charset="0"/>
                <a:cs typeface="Calibri" panose="020F0502020204030204" pitchFamily="34" charset="0"/>
              </a:rPr>
              <a:t>/</a:t>
            </a:r>
            <a:r>
              <a:rPr lang="tr-TR" sz="2000" dirty="0" err="1">
                <a:solidFill>
                  <a:srgbClr val="FFFF00"/>
                </a:solidFill>
                <a:latin typeface="Calibri" panose="020F0502020204030204" pitchFamily="34" charset="0"/>
                <a:cs typeface="Calibri" panose="020F0502020204030204" pitchFamily="34" charset="0"/>
              </a:rPr>
              <a:t>weights</a:t>
            </a:r>
            <a:r>
              <a:rPr lang="tr-TR" sz="2000" dirty="0">
                <a:solidFill>
                  <a:srgbClr val="FFFF00"/>
                </a:solidFill>
                <a:latin typeface="Calibri" panose="020F0502020204030204" pitchFamily="34" charset="0"/>
                <a:cs typeface="Calibri" panose="020F0502020204030204" pitchFamily="34" charset="0"/>
              </a:rPr>
              <a:t>" #change </a:t>
            </a:r>
            <a:r>
              <a:rPr lang="tr-TR" sz="2000" dirty="0" err="1">
                <a:solidFill>
                  <a:srgbClr val="FFFF00"/>
                </a:solidFill>
                <a:latin typeface="Calibri" panose="020F0502020204030204" pitchFamily="34" charset="0"/>
                <a:cs typeface="Calibri" panose="020F0502020204030204" pitchFamily="34" charset="0"/>
              </a:rPr>
              <a:t>weights</a:t>
            </a:r>
            <a:r>
              <a:rPr lang="tr-TR" sz="2000" dirty="0">
                <a:solidFill>
                  <a:srgbClr val="FFFF00"/>
                </a:solidFill>
                <a:latin typeface="Calibri" panose="020F0502020204030204" pitchFamily="34" charset="0"/>
                <a:cs typeface="Calibri" panose="020F0502020204030204" pitchFamily="34" charset="0"/>
              </a:rPr>
              <a:t> </a:t>
            </a:r>
            <a:r>
              <a:rPr lang="tr-TR" sz="2000" dirty="0" err="1">
                <a:solidFill>
                  <a:srgbClr val="FFFF00"/>
                </a:solidFill>
                <a:latin typeface="Calibri" panose="020F0502020204030204" pitchFamily="34" charset="0"/>
                <a:cs typeface="Calibri" panose="020F0502020204030204" pitchFamily="34" charset="0"/>
              </a:rPr>
              <a:t>dir</a:t>
            </a:r>
            <a:endParaRPr lang="tr-TR" sz="2000" dirty="0">
              <a:solidFill>
                <a:srgbClr val="FFFF00"/>
              </a:solidFill>
              <a:latin typeface="Calibri" panose="020F0502020204030204" pitchFamily="34" charset="0"/>
              <a:cs typeface="Calibri" panose="020F0502020204030204" pitchFamily="34" charset="0"/>
            </a:endParaRPr>
          </a:p>
          <a:p>
            <a:pPr marL="0" lvl="4" algn="just">
              <a:lnSpc>
                <a:spcPct val="120000"/>
              </a:lnSpc>
              <a:spcAft>
                <a:spcPts val="600"/>
              </a:spcAft>
            </a:pPr>
            <a:r>
              <a:rPr lang="tr-TR" sz="2000" dirty="0" err="1">
                <a:solidFill>
                  <a:srgbClr val="FFFF00"/>
                </a:solidFill>
                <a:latin typeface="Calibri" panose="020F0502020204030204" pitchFamily="34" charset="0"/>
                <a:cs typeface="Calibri" panose="020F0502020204030204" pitchFamily="34" charset="0"/>
              </a:rPr>
              <a:t>print</a:t>
            </a:r>
            <a:r>
              <a:rPr lang="tr-TR" sz="2000" dirty="0">
                <a:solidFill>
                  <a:srgbClr val="FFFF00"/>
                </a:solidFill>
                <a:latin typeface="Calibri" panose="020F0502020204030204" pitchFamily="34" charset="0"/>
                <a:cs typeface="Calibri" panose="020F0502020204030204" pitchFamily="34" charset="0"/>
              </a:rPr>
              <a:t>(</a:t>
            </a:r>
            <a:r>
              <a:rPr lang="tr-TR" sz="2000" dirty="0" err="1">
                <a:solidFill>
                  <a:srgbClr val="FFFF00"/>
                </a:solidFill>
                <a:latin typeface="Calibri" panose="020F0502020204030204" pitchFamily="34" charset="0"/>
                <a:cs typeface="Calibri" panose="020F0502020204030204" pitchFamily="34" charset="0"/>
              </a:rPr>
              <a:t>settings</a:t>
            </a:r>
            <a:r>
              <a:rPr lang="tr-TR" sz="2000" dirty="0">
                <a:solidFill>
                  <a:srgbClr val="FFFF00"/>
                </a:solidFill>
                <a:latin typeface="Calibri" panose="020F0502020204030204" pitchFamily="34" charset="0"/>
                <a:cs typeface="Calibri" panose="020F0502020204030204" pitchFamily="34" charset="0"/>
              </a:rPr>
              <a:t>)</a:t>
            </a:r>
          </a:p>
          <a:p>
            <a:pPr marL="0" lvl="4" algn="just">
              <a:spcBef>
                <a:spcPts val="600"/>
              </a:spcBef>
              <a:spcAft>
                <a:spcPts val="600"/>
              </a:spcAft>
            </a:pPr>
            <a:endParaRPr lang="tr-TR" dirty="0">
              <a:latin typeface="Calibri" panose="020F0502020204030204" pitchFamily="34" charset="0"/>
              <a:cs typeface="Calibri" panose="020F0502020204030204" pitchFamily="34" charset="0"/>
            </a:endParaRPr>
          </a:p>
        </p:txBody>
      </p:sp>
      <p:sp>
        <p:nvSpPr>
          <p:cNvPr id="6" name="Unvan 2">
            <a:extLst>
              <a:ext uri="{FF2B5EF4-FFF2-40B4-BE49-F238E27FC236}">
                <a16:creationId xmlns:a16="http://schemas.microsoft.com/office/drawing/2014/main" id="{C477B70F-3B65-460A-0287-CF180C2BA407}"/>
              </a:ext>
            </a:extLst>
          </p:cNvPr>
          <p:cNvSpPr>
            <a:spLocks noGrp="1"/>
          </p:cNvSpPr>
          <p:nvPr>
            <p:ph type="title"/>
          </p:nvPr>
        </p:nvSpPr>
        <p:spPr>
          <a:xfrm>
            <a:off x="414848" y="0"/>
            <a:ext cx="8089072" cy="598005"/>
          </a:xfrm>
        </p:spPr>
        <p:txBody>
          <a:bodyPr>
            <a:normAutofit/>
          </a:bodyPr>
          <a:lstStyle/>
          <a:p>
            <a:r>
              <a:rPr lang="tr-TR" sz="2000" dirty="0"/>
              <a:t>YOLO V11 Uygulama-&gt; YOLO11_Object_Detection.ipynb</a:t>
            </a:r>
          </a:p>
        </p:txBody>
      </p:sp>
    </p:spTree>
    <p:extLst>
      <p:ext uri="{BB962C8B-B14F-4D97-AF65-F5344CB8AC3E}">
        <p14:creationId xmlns:p14="http://schemas.microsoft.com/office/powerpoint/2010/main" val="1694327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Unvan 2"/>
          <p:cNvSpPr txBox="1">
            <a:spLocks/>
          </p:cNvSpPr>
          <p:nvPr/>
        </p:nvSpPr>
        <p:spPr>
          <a:xfrm>
            <a:off x="242568" y="604102"/>
            <a:ext cx="8729153" cy="4284698"/>
          </a:xfrm>
          <a:prstGeom prst="rect">
            <a:avLst/>
          </a:prstGeom>
        </p:spPr>
        <p:txBody>
          <a:bodyPr vert="horz" lIns="91440" tIns="45720" rIns="91440" bIns="45720" rtlCol="0" anchor="t">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lnSpc>
                <a:spcPct val="100000"/>
              </a:lnSpc>
              <a:spcAft>
                <a:spcPts val="600"/>
              </a:spcAft>
            </a:pPr>
            <a:r>
              <a:rPr lang="tr-TR" sz="1800" b="1" u="sng" dirty="0">
                <a:solidFill>
                  <a:srgbClr val="FFFF00"/>
                </a:solidFill>
                <a:latin typeface="Calibri" panose="020F0502020204030204" pitchFamily="34" charset="0"/>
                <a:cs typeface="Calibri" panose="020F0502020204030204" pitchFamily="34" charset="0"/>
              </a:rPr>
              <a:t>Kurulum</a:t>
            </a:r>
          </a:p>
          <a:p>
            <a:pPr algn="just">
              <a:lnSpc>
                <a:spcPct val="100000"/>
              </a:lnSpc>
              <a:spcAft>
                <a:spcPts val="600"/>
              </a:spcAft>
            </a:pPr>
            <a:r>
              <a:rPr lang="tr-TR" sz="1600" dirty="0">
                <a:latin typeface="Calibri" panose="020F0502020204030204" pitchFamily="34" charset="0"/>
                <a:cs typeface="Calibri" panose="020F0502020204030204" pitchFamily="34" charset="0"/>
              </a:rPr>
              <a:t>5. Etiketlenen bu resimleri Google Drive «</a:t>
            </a:r>
            <a:r>
              <a:rPr lang="tr-TR" sz="1600" dirty="0" err="1">
                <a:latin typeface="Calibri" panose="020F0502020204030204" pitchFamily="34" charset="0"/>
                <a:cs typeface="Calibri" panose="020F0502020204030204" pitchFamily="34" charset="0"/>
              </a:rPr>
              <a:t>datasets</a:t>
            </a:r>
            <a:r>
              <a:rPr lang="tr-TR" sz="1600" dirty="0">
                <a:latin typeface="Calibri" panose="020F0502020204030204" pitchFamily="34" charset="0"/>
                <a:cs typeface="Calibri" panose="020F0502020204030204" pitchFamily="34" charset="0"/>
              </a:rPr>
              <a:t>/</a:t>
            </a:r>
            <a:r>
              <a:rPr lang="tr-TR" sz="1600" dirty="0" err="1">
                <a:latin typeface="Calibri" panose="020F0502020204030204" pitchFamily="34" charset="0"/>
                <a:cs typeface="Calibri" panose="020F0502020204030204" pitchFamily="34" charset="0"/>
              </a:rPr>
              <a:t>ObjectDetection</a:t>
            </a:r>
            <a:r>
              <a:rPr lang="tr-TR" sz="1600" dirty="0">
                <a:latin typeface="Calibri" panose="020F0502020204030204" pitchFamily="34" charset="0"/>
                <a:cs typeface="Calibri" panose="020F0502020204030204" pitchFamily="34" charset="0"/>
              </a:rPr>
              <a:t>» klasörüne yükleyin. Klasör yapısı aşağıdaki gibi olmalıdır. </a:t>
            </a:r>
            <a:r>
              <a:rPr lang="tr-TR" sz="1600" dirty="0" err="1">
                <a:solidFill>
                  <a:srgbClr val="FFFF00"/>
                </a:solidFill>
                <a:latin typeface="Calibri" panose="020F0502020204030204" pitchFamily="34" charset="0"/>
                <a:cs typeface="Calibri" panose="020F0502020204030204" pitchFamily="34" charset="0"/>
              </a:rPr>
              <a:t>images</a:t>
            </a:r>
            <a:r>
              <a:rPr lang="tr-TR" sz="1600" dirty="0">
                <a:latin typeface="Calibri" panose="020F0502020204030204" pitchFamily="34" charset="0"/>
                <a:cs typeface="Calibri" panose="020F0502020204030204" pitchFamily="34" charset="0"/>
              </a:rPr>
              <a:t>  klasöründe resimler, </a:t>
            </a:r>
            <a:r>
              <a:rPr lang="tr-TR" sz="1600" dirty="0" err="1">
                <a:solidFill>
                  <a:srgbClr val="FFFF00"/>
                </a:solidFill>
                <a:latin typeface="Calibri" panose="020F0502020204030204" pitchFamily="34" charset="0"/>
                <a:cs typeface="Calibri" panose="020F0502020204030204" pitchFamily="34" charset="0"/>
              </a:rPr>
              <a:t>labels</a:t>
            </a:r>
            <a:r>
              <a:rPr lang="tr-TR" sz="1600" dirty="0">
                <a:latin typeface="Calibri" panose="020F0502020204030204" pitchFamily="34" charset="0"/>
                <a:cs typeface="Calibri" panose="020F0502020204030204" pitchFamily="34" charset="0"/>
              </a:rPr>
              <a:t> klasöründe .txt dosyaları olmalıdır. Her klasör altında </a:t>
            </a:r>
            <a:r>
              <a:rPr lang="tr-TR" sz="1600" dirty="0" err="1">
                <a:solidFill>
                  <a:srgbClr val="FFFF00"/>
                </a:solidFill>
                <a:latin typeface="Calibri" panose="020F0502020204030204" pitchFamily="34" charset="0"/>
                <a:cs typeface="Calibri" panose="020F0502020204030204" pitchFamily="34" charset="0"/>
              </a:rPr>
              <a:t>train</a:t>
            </a:r>
            <a:r>
              <a:rPr lang="tr-TR" sz="1600" dirty="0">
                <a:latin typeface="Calibri" panose="020F0502020204030204" pitchFamily="34" charset="0"/>
                <a:cs typeface="Calibri" panose="020F0502020204030204" pitchFamily="34" charset="0"/>
              </a:rPr>
              <a:t> ve </a:t>
            </a:r>
            <a:r>
              <a:rPr lang="tr-TR" sz="1600" dirty="0" err="1">
                <a:solidFill>
                  <a:srgbClr val="FFFF00"/>
                </a:solidFill>
                <a:latin typeface="Calibri" panose="020F0502020204030204" pitchFamily="34" charset="0"/>
                <a:cs typeface="Calibri" panose="020F0502020204030204" pitchFamily="34" charset="0"/>
              </a:rPr>
              <a:t>val</a:t>
            </a:r>
            <a:r>
              <a:rPr lang="tr-TR" sz="1600" dirty="0">
                <a:latin typeface="Calibri" panose="020F0502020204030204" pitchFamily="34" charset="0"/>
                <a:cs typeface="Calibri" panose="020F0502020204030204" pitchFamily="34" charset="0"/>
              </a:rPr>
              <a:t> şeklinde alt klasörlere resim ve .txt dosyaları kopyalanmalıdır.</a:t>
            </a:r>
          </a:p>
          <a:p>
            <a:pPr algn="just">
              <a:lnSpc>
                <a:spcPct val="100000"/>
              </a:lnSpc>
              <a:spcAft>
                <a:spcPts val="600"/>
              </a:spcAft>
            </a:pPr>
            <a:endParaRPr lang="tr-TR" sz="1600" dirty="0">
              <a:latin typeface="Calibri" panose="020F0502020204030204" pitchFamily="34" charset="0"/>
              <a:cs typeface="Calibri" panose="020F0502020204030204" pitchFamily="34" charset="0"/>
            </a:endParaRPr>
          </a:p>
          <a:p>
            <a:pPr marL="285750" indent="-285750" algn="just">
              <a:lnSpc>
                <a:spcPct val="100000"/>
              </a:lnSpc>
              <a:spcAft>
                <a:spcPts val="600"/>
              </a:spcAft>
              <a:buFont typeface="Arial" panose="020B0604020202020204" pitchFamily="34" charset="0"/>
              <a:buChar char="•"/>
            </a:pPr>
            <a:endParaRPr lang="tr-TR" sz="1600" dirty="0">
              <a:solidFill>
                <a:srgbClr val="FFFF00"/>
              </a:solidFill>
              <a:latin typeface="Calibri" panose="020F0502020204030204" pitchFamily="34" charset="0"/>
              <a:cs typeface="Calibri" panose="020F0502020204030204" pitchFamily="34" charset="0"/>
            </a:endParaRPr>
          </a:p>
          <a:p>
            <a:pPr algn="just">
              <a:lnSpc>
                <a:spcPct val="100000"/>
              </a:lnSpc>
              <a:spcAft>
                <a:spcPts val="600"/>
              </a:spcAft>
            </a:pPr>
            <a:endParaRPr lang="tr-TR" sz="1600" dirty="0">
              <a:solidFill>
                <a:srgbClr val="FFFF00"/>
              </a:solidFill>
              <a:latin typeface="Calibri" panose="020F0502020204030204" pitchFamily="34" charset="0"/>
              <a:cs typeface="Calibri" panose="020F0502020204030204" pitchFamily="34" charset="0"/>
            </a:endParaRPr>
          </a:p>
        </p:txBody>
      </p:sp>
      <p:sp>
        <p:nvSpPr>
          <p:cNvPr id="6" name="Unvan 2">
            <a:extLst>
              <a:ext uri="{FF2B5EF4-FFF2-40B4-BE49-F238E27FC236}">
                <a16:creationId xmlns:a16="http://schemas.microsoft.com/office/drawing/2014/main" id="{DA8E2E19-FF24-9040-749B-5BE474725927}"/>
              </a:ext>
            </a:extLst>
          </p:cNvPr>
          <p:cNvSpPr>
            <a:spLocks noGrp="1"/>
          </p:cNvSpPr>
          <p:nvPr>
            <p:ph type="title"/>
          </p:nvPr>
        </p:nvSpPr>
        <p:spPr>
          <a:xfrm>
            <a:off x="414848" y="0"/>
            <a:ext cx="8089072" cy="682283"/>
          </a:xfrm>
        </p:spPr>
        <p:txBody>
          <a:bodyPr>
            <a:normAutofit/>
          </a:bodyPr>
          <a:lstStyle/>
          <a:p>
            <a:r>
              <a:rPr lang="tr-TR" sz="2000" dirty="0"/>
              <a:t>YOLO V11 Uygulama-&gt; YOLO11_Object_Detection.ipynb</a:t>
            </a:r>
          </a:p>
        </p:txBody>
      </p:sp>
      <p:pic>
        <p:nvPicPr>
          <p:cNvPr id="9" name="Resim 8">
            <a:extLst>
              <a:ext uri="{FF2B5EF4-FFF2-40B4-BE49-F238E27FC236}">
                <a16:creationId xmlns:a16="http://schemas.microsoft.com/office/drawing/2014/main" id="{6415FDDD-949D-0A7D-E95C-4616321F168D}"/>
              </a:ext>
            </a:extLst>
          </p:cNvPr>
          <p:cNvPicPr>
            <a:picLocks noChangeAspect="1"/>
          </p:cNvPicPr>
          <p:nvPr/>
        </p:nvPicPr>
        <p:blipFill>
          <a:blip r:embed="rId2"/>
          <a:stretch>
            <a:fillRect/>
          </a:stretch>
        </p:blipFill>
        <p:spPr>
          <a:xfrm>
            <a:off x="414848" y="1793301"/>
            <a:ext cx="1394581" cy="853514"/>
          </a:xfrm>
          <a:prstGeom prst="rect">
            <a:avLst/>
          </a:prstGeom>
        </p:spPr>
      </p:pic>
      <p:pic>
        <p:nvPicPr>
          <p:cNvPr id="11" name="Resim 10">
            <a:extLst>
              <a:ext uri="{FF2B5EF4-FFF2-40B4-BE49-F238E27FC236}">
                <a16:creationId xmlns:a16="http://schemas.microsoft.com/office/drawing/2014/main" id="{3386BA67-51DC-B9CC-4FBE-AE5451058097}"/>
              </a:ext>
            </a:extLst>
          </p:cNvPr>
          <p:cNvPicPr>
            <a:picLocks noChangeAspect="1"/>
          </p:cNvPicPr>
          <p:nvPr/>
        </p:nvPicPr>
        <p:blipFill>
          <a:blip r:embed="rId3"/>
          <a:stretch>
            <a:fillRect/>
          </a:stretch>
        </p:blipFill>
        <p:spPr>
          <a:xfrm>
            <a:off x="4459384" y="1807126"/>
            <a:ext cx="2823610" cy="1529247"/>
          </a:xfrm>
          <a:prstGeom prst="rect">
            <a:avLst/>
          </a:prstGeom>
        </p:spPr>
      </p:pic>
      <p:cxnSp>
        <p:nvCxnSpPr>
          <p:cNvPr id="13" name="Düz Ok Bağlayıcısı 12">
            <a:extLst>
              <a:ext uri="{FF2B5EF4-FFF2-40B4-BE49-F238E27FC236}">
                <a16:creationId xmlns:a16="http://schemas.microsoft.com/office/drawing/2014/main" id="{00036B52-EEB9-14F1-73AD-E5F9BCE7E9ED}"/>
              </a:ext>
            </a:extLst>
          </p:cNvPr>
          <p:cNvCxnSpPr/>
          <p:nvPr/>
        </p:nvCxnSpPr>
        <p:spPr>
          <a:xfrm>
            <a:off x="1435835" y="2020918"/>
            <a:ext cx="3023549" cy="550832"/>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pic>
        <p:nvPicPr>
          <p:cNvPr id="15" name="Resim 14">
            <a:extLst>
              <a:ext uri="{FF2B5EF4-FFF2-40B4-BE49-F238E27FC236}">
                <a16:creationId xmlns:a16="http://schemas.microsoft.com/office/drawing/2014/main" id="{CC2CC7F6-7822-F3BE-81D6-5BB92B64D867}"/>
              </a:ext>
            </a:extLst>
          </p:cNvPr>
          <p:cNvPicPr>
            <a:picLocks noChangeAspect="1"/>
          </p:cNvPicPr>
          <p:nvPr/>
        </p:nvPicPr>
        <p:blipFill>
          <a:blip r:embed="rId4"/>
          <a:stretch>
            <a:fillRect/>
          </a:stretch>
        </p:blipFill>
        <p:spPr>
          <a:xfrm>
            <a:off x="849167" y="3118677"/>
            <a:ext cx="2391677" cy="1927410"/>
          </a:xfrm>
          <a:prstGeom prst="rect">
            <a:avLst/>
          </a:prstGeom>
        </p:spPr>
      </p:pic>
      <p:cxnSp>
        <p:nvCxnSpPr>
          <p:cNvPr id="18" name="Düz Ok Bağlayıcısı 17">
            <a:extLst>
              <a:ext uri="{FF2B5EF4-FFF2-40B4-BE49-F238E27FC236}">
                <a16:creationId xmlns:a16="http://schemas.microsoft.com/office/drawing/2014/main" id="{8635A5A1-AF1E-40CE-4473-F7E63DD678D8}"/>
              </a:ext>
            </a:extLst>
          </p:cNvPr>
          <p:cNvCxnSpPr>
            <a:cxnSpLocks/>
            <a:endCxn id="15" idx="0"/>
          </p:cNvCxnSpPr>
          <p:nvPr/>
        </p:nvCxnSpPr>
        <p:spPr>
          <a:xfrm>
            <a:off x="1171861" y="2571749"/>
            <a:ext cx="873145" cy="546928"/>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pic>
        <p:nvPicPr>
          <p:cNvPr id="22" name="Resim 21">
            <a:extLst>
              <a:ext uri="{FF2B5EF4-FFF2-40B4-BE49-F238E27FC236}">
                <a16:creationId xmlns:a16="http://schemas.microsoft.com/office/drawing/2014/main" id="{08481AE5-61F7-5C77-B818-DB0D47B28B98}"/>
              </a:ext>
            </a:extLst>
          </p:cNvPr>
          <p:cNvPicPr>
            <a:picLocks noChangeAspect="1"/>
          </p:cNvPicPr>
          <p:nvPr/>
        </p:nvPicPr>
        <p:blipFill>
          <a:blip r:embed="rId5"/>
          <a:stretch>
            <a:fillRect/>
          </a:stretch>
        </p:blipFill>
        <p:spPr>
          <a:xfrm>
            <a:off x="3517961" y="3514013"/>
            <a:ext cx="1089183" cy="1532074"/>
          </a:xfrm>
          <a:prstGeom prst="rect">
            <a:avLst/>
          </a:prstGeom>
        </p:spPr>
      </p:pic>
      <p:cxnSp>
        <p:nvCxnSpPr>
          <p:cNvPr id="23" name="Düz Ok Bağlayıcısı 22">
            <a:extLst>
              <a:ext uri="{FF2B5EF4-FFF2-40B4-BE49-F238E27FC236}">
                <a16:creationId xmlns:a16="http://schemas.microsoft.com/office/drawing/2014/main" id="{26233BC0-C73A-CD70-79A7-6150892506F1}"/>
              </a:ext>
            </a:extLst>
          </p:cNvPr>
          <p:cNvCxnSpPr>
            <a:cxnSpLocks/>
            <a:endCxn id="22" idx="1"/>
          </p:cNvCxnSpPr>
          <p:nvPr/>
        </p:nvCxnSpPr>
        <p:spPr>
          <a:xfrm>
            <a:off x="1554480" y="4082382"/>
            <a:ext cx="1963481" cy="197668"/>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pic>
        <p:nvPicPr>
          <p:cNvPr id="26" name="Resim 25">
            <a:extLst>
              <a:ext uri="{FF2B5EF4-FFF2-40B4-BE49-F238E27FC236}">
                <a16:creationId xmlns:a16="http://schemas.microsoft.com/office/drawing/2014/main" id="{8D087809-285F-D37B-72EC-A8A280ECCE76}"/>
              </a:ext>
            </a:extLst>
          </p:cNvPr>
          <p:cNvPicPr>
            <a:picLocks noChangeAspect="1"/>
          </p:cNvPicPr>
          <p:nvPr/>
        </p:nvPicPr>
        <p:blipFill>
          <a:blip r:embed="rId6"/>
          <a:stretch>
            <a:fillRect/>
          </a:stretch>
        </p:blipFill>
        <p:spPr>
          <a:xfrm>
            <a:off x="7486933" y="2932947"/>
            <a:ext cx="1484788" cy="1784863"/>
          </a:xfrm>
          <a:prstGeom prst="rect">
            <a:avLst/>
          </a:prstGeom>
        </p:spPr>
      </p:pic>
      <p:cxnSp>
        <p:nvCxnSpPr>
          <p:cNvPr id="28" name="Düz Ok Bağlayıcısı 27">
            <a:extLst>
              <a:ext uri="{FF2B5EF4-FFF2-40B4-BE49-F238E27FC236}">
                <a16:creationId xmlns:a16="http://schemas.microsoft.com/office/drawing/2014/main" id="{49AFFC95-F861-F829-6777-30636932924C}"/>
              </a:ext>
            </a:extLst>
          </p:cNvPr>
          <p:cNvCxnSpPr>
            <a:cxnSpLocks/>
            <a:endCxn id="26" idx="1"/>
          </p:cNvCxnSpPr>
          <p:nvPr/>
        </p:nvCxnSpPr>
        <p:spPr>
          <a:xfrm>
            <a:off x="5319513" y="2876820"/>
            <a:ext cx="2167420" cy="948559"/>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2696438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dirty="0"/>
              <a:t>YOLO</a:t>
            </a:r>
          </a:p>
        </p:txBody>
      </p:sp>
      <p:sp>
        <p:nvSpPr>
          <p:cNvPr id="7" name="Unvan 2"/>
          <p:cNvSpPr txBox="1">
            <a:spLocks/>
          </p:cNvSpPr>
          <p:nvPr/>
        </p:nvSpPr>
        <p:spPr>
          <a:xfrm>
            <a:off x="328708" y="749877"/>
            <a:ext cx="8486584" cy="3643746"/>
          </a:xfrm>
          <a:prstGeom prst="rect">
            <a:avLst/>
          </a:prstGeom>
        </p:spPr>
        <p:txBody>
          <a:bodyPr vert="horz" lIns="91440" tIns="45720" rIns="91440" bIns="45720" rtlCol="0" anchor="t">
            <a:normAutofit lnSpcReduction="10000"/>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marL="285750" indent="-285750" algn="just">
              <a:spcAft>
                <a:spcPts val="1200"/>
              </a:spcAft>
              <a:buFont typeface="Arial" panose="020B0604020202020204" pitchFamily="34" charset="0"/>
              <a:buChar char="•"/>
            </a:pPr>
            <a:r>
              <a:rPr lang="tr-TR" sz="2000" dirty="0" err="1">
                <a:latin typeface="Calibri" panose="020F0502020204030204" pitchFamily="34" charset="0"/>
                <a:cs typeface="Calibri" panose="020F0502020204030204" pitchFamily="34" charset="0"/>
              </a:rPr>
              <a:t>YOLO’yu</a:t>
            </a:r>
            <a:r>
              <a:rPr lang="tr-TR" sz="2000" dirty="0">
                <a:latin typeface="Calibri" panose="020F0502020204030204" pitchFamily="34" charset="0"/>
                <a:cs typeface="Calibri" panose="020F0502020204030204" pitchFamily="34" charset="0"/>
              </a:rPr>
              <a:t> diğer algoritmalardan ayıran en önemli özelliği gerçek zamanlı nesne tespiti yapabilmesidir.</a:t>
            </a:r>
          </a:p>
          <a:p>
            <a:pPr marL="285750" indent="-285750" algn="just">
              <a:spcAft>
                <a:spcPts val="1200"/>
              </a:spcAft>
              <a:buFont typeface="Arial" panose="020B0604020202020204" pitchFamily="34" charset="0"/>
              <a:buChar char="•"/>
            </a:pPr>
            <a:r>
              <a:rPr lang="tr-TR" sz="2000" dirty="0">
                <a:latin typeface="Calibri" panose="020F0502020204030204" pitchFamily="34" charset="0"/>
                <a:cs typeface="Calibri" panose="020F0502020204030204" pitchFamily="34" charset="0"/>
              </a:rPr>
              <a:t>Peki YOLO nasıl hem bu kadar hızlı tahminler yaparken aynı zamanda çok iyi sonuçlar verebiliyor?</a:t>
            </a:r>
          </a:p>
          <a:p>
            <a:pPr marL="285750" indent="-285750" algn="just">
              <a:spcAft>
                <a:spcPts val="1200"/>
              </a:spcAft>
              <a:buFont typeface="Arial" panose="020B0604020202020204" pitchFamily="34" charset="0"/>
              <a:buChar char="•"/>
            </a:pPr>
            <a:r>
              <a:rPr lang="tr-TR" sz="2000" dirty="0">
                <a:latin typeface="Calibri" panose="020F0502020204030204" pitchFamily="34" charset="0"/>
                <a:cs typeface="Calibri" panose="020F0502020204030204" pitchFamily="34" charset="0"/>
              </a:rPr>
              <a:t>Öncelikle diğer algoritmaların neden yavaş olduğuna bakalım. </a:t>
            </a:r>
          </a:p>
          <a:p>
            <a:pPr marL="285750" indent="-285750" algn="just">
              <a:spcAft>
                <a:spcPts val="1200"/>
              </a:spcAft>
              <a:buFont typeface="Arial" panose="020B0604020202020204" pitchFamily="34" charset="0"/>
              <a:buChar char="•"/>
            </a:pPr>
            <a:r>
              <a:rPr lang="tr-TR" sz="2000" dirty="0">
                <a:latin typeface="Calibri" panose="020F0502020204030204" pitchFamily="34" charset="0"/>
                <a:cs typeface="Calibri" panose="020F0502020204030204" pitchFamily="34" charset="0"/>
              </a:rPr>
              <a:t>Örneğin R-CNN gibi bölge bazlı nesne tespit algoritmaları önce nesne bulunması muhtemel alanları belirleyip ardından oralarda ayrı ayrı CNN sınıflandırıcıları yürütüyor. </a:t>
            </a:r>
          </a:p>
          <a:p>
            <a:pPr marL="285750" indent="-285750" algn="just">
              <a:spcAft>
                <a:spcPts val="1200"/>
              </a:spcAft>
              <a:buFont typeface="Arial" panose="020B0604020202020204" pitchFamily="34" charset="0"/>
              <a:buChar char="•"/>
            </a:pPr>
            <a:r>
              <a:rPr lang="tr-TR" sz="2000" dirty="0">
                <a:latin typeface="Calibri" panose="020F0502020204030204" pitchFamily="34" charset="0"/>
                <a:cs typeface="Calibri" panose="020F0502020204030204" pitchFamily="34" charset="0"/>
              </a:rPr>
              <a:t>Bu yöntem her ne kadar iyi sonuçlar verse de bir resim iki ayrı işleme tabi tutulduğu için resim üzerindeki işlem sayımız artıyor ve düşük bir FPS (</a:t>
            </a:r>
            <a:r>
              <a:rPr lang="tr-TR" sz="2000" dirty="0" err="1">
                <a:latin typeface="Calibri" panose="020F0502020204030204" pitchFamily="34" charset="0"/>
                <a:cs typeface="Calibri" panose="020F0502020204030204" pitchFamily="34" charset="0"/>
              </a:rPr>
              <a:t>Frames</a:t>
            </a:r>
            <a:r>
              <a:rPr lang="tr-TR" sz="2000" dirty="0">
                <a:latin typeface="Calibri" panose="020F0502020204030204" pitchFamily="34" charset="0"/>
                <a:cs typeface="Calibri" panose="020F0502020204030204" pitchFamily="34" charset="0"/>
              </a:rPr>
              <a:t> </a:t>
            </a:r>
            <a:r>
              <a:rPr lang="tr-TR" sz="2000" dirty="0" err="1">
                <a:latin typeface="Calibri" panose="020F0502020204030204" pitchFamily="34" charset="0"/>
                <a:cs typeface="Calibri" panose="020F0502020204030204" pitchFamily="34" charset="0"/>
              </a:rPr>
              <a:t>per</a:t>
            </a:r>
            <a:r>
              <a:rPr lang="tr-TR" sz="2000" dirty="0">
                <a:latin typeface="Calibri" panose="020F0502020204030204" pitchFamily="34" charset="0"/>
                <a:cs typeface="Calibri" panose="020F0502020204030204" pitchFamily="34" charset="0"/>
              </a:rPr>
              <a:t> </a:t>
            </a:r>
            <a:r>
              <a:rPr lang="tr-TR" sz="2000" dirty="0" err="1">
                <a:latin typeface="Calibri" panose="020F0502020204030204" pitchFamily="34" charset="0"/>
                <a:cs typeface="Calibri" panose="020F0502020204030204" pitchFamily="34" charset="0"/>
              </a:rPr>
              <a:t>second</a:t>
            </a:r>
            <a:r>
              <a:rPr lang="tr-TR" sz="2000" dirty="0">
                <a:latin typeface="Calibri" panose="020F0502020204030204" pitchFamily="34" charset="0"/>
                <a:cs typeface="Calibri" panose="020F0502020204030204" pitchFamily="34" charset="0"/>
              </a:rPr>
              <a:t>, saniye başına kare) almamıza sebep oluyor.</a:t>
            </a:r>
          </a:p>
        </p:txBody>
      </p:sp>
    </p:spTree>
    <p:extLst>
      <p:ext uri="{BB962C8B-B14F-4D97-AF65-F5344CB8AC3E}">
        <p14:creationId xmlns:p14="http://schemas.microsoft.com/office/powerpoint/2010/main" val="5156955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715F78-08B7-7D0A-DC58-8FD30846BB85}"/>
            </a:ext>
          </a:extLst>
        </p:cNvPr>
        <p:cNvGrpSpPr/>
        <p:nvPr/>
      </p:nvGrpSpPr>
      <p:grpSpPr>
        <a:xfrm>
          <a:off x="0" y="0"/>
          <a:ext cx="0" cy="0"/>
          <a:chOff x="0" y="0"/>
          <a:chExt cx="0" cy="0"/>
        </a:xfrm>
      </p:grpSpPr>
      <p:sp>
        <p:nvSpPr>
          <p:cNvPr id="7" name="Unvan 2">
            <a:extLst>
              <a:ext uri="{FF2B5EF4-FFF2-40B4-BE49-F238E27FC236}">
                <a16:creationId xmlns:a16="http://schemas.microsoft.com/office/drawing/2014/main" id="{F5463AF3-2F00-A3C1-EC5F-C6DED7B17E80}"/>
              </a:ext>
            </a:extLst>
          </p:cNvPr>
          <p:cNvSpPr txBox="1">
            <a:spLocks/>
          </p:cNvSpPr>
          <p:nvPr/>
        </p:nvSpPr>
        <p:spPr>
          <a:xfrm>
            <a:off x="242568" y="604102"/>
            <a:ext cx="8729153" cy="4284698"/>
          </a:xfrm>
          <a:prstGeom prst="rect">
            <a:avLst/>
          </a:prstGeom>
        </p:spPr>
        <p:txBody>
          <a:bodyPr vert="horz" lIns="91440" tIns="45720" rIns="91440" bIns="45720" rtlCol="0" anchor="t">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lnSpc>
                <a:spcPct val="100000"/>
              </a:lnSpc>
              <a:spcAft>
                <a:spcPts val="600"/>
              </a:spcAft>
            </a:pPr>
            <a:r>
              <a:rPr lang="tr-TR" sz="1800" b="1" u="sng" dirty="0">
                <a:solidFill>
                  <a:srgbClr val="FFFF00"/>
                </a:solidFill>
                <a:latin typeface="Calibri" panose="020F0502020204030204" pitchFamily="34" charset="0"/>
                <a:cs typeface="Calibri" panose="020F0502020204030204" pitchFamily="34" charset="0"/>
              </a:rPr>
              <a:t>Kurulum</a:t>
            </a:r>
          </a:p>
          <a:p>
            <a:pPr algn="just">
              <a:lnSpc>
                <a:spcPct val="100000"/>
              </a:lnSpc>
              <a:spcAft>
                <a:spcPts val="600"/>
              </a:spcAft>
            </a:pPr>
            <a:r>
              <a:rPr lang="tr-TR" sz="1600" dirty="0">
                <a:latin typeface="Calibri" panose="020F0502020204030204" pitchFamily="34" charset="0"/>
                <a:cs typeface="Calibri" panose="020F0502020204030204" pitchFamily="34" charset="0"/>
              </a:rPr>
              <a:t>6. </a:t>
            </a:r>
            <a:r>
              <a:rPr lang="tr-TR" sz="1600" dirty="0" err="1">
                <a:latin typeface="Calibri" panose="020F0502020204030204" pitchFamily="34" charset="0"/>
                <a:cs typeface="Calibri" panose="020F0502020204030204" pitchFamily="34" charset="0"/>
              </a:rPr>
              <a:t>YoloProjectObjectDetection</a:t>
            </a:r>
            <a:r>
              <a:rPr lang="tr-TR" sz="1600" dirty="0">
                <a:latin typeface="Calibri" panose="020F0502020204030204" pitchFamily="34" charset="0"/>
                <a:cs typeface="Calibri" panose="020F0502020204030204" pitchFamily="34" charset="0"/>
              </a:rPr>
              <a:t> klasörüne «custom1.yaml» isminde bir dosya oluşturun. Dosya içeriğini aşağıdaki gibi düzenleyin.</a:t>
            </a:r>
          </a:p>
          <a:p>
            <a:pPr marL="342900" indent="-342900" algn="just">
              <a:lnSpc>
                <a:spcPct val="100000"/>
              </a:lnSpc>
              <a:spcAft>
                <a:spcPts val="600"/>
              </a:spcAft>
              <a:buAutoNum type="arabicPeriod" startAt="2"/>
            </a:pPr>
            <a:endParaRPr lang="tr-TR" sz="1600" dirty="0">
              <a:latin typeface="Calibri" panose="020F0502020204030204" pitchFamily="34" charset="0"/>
              <a:cs typeface="Calibri" panose="020F0502020204030204" pitchFamily="34" charset="0"/>
            </a:endParaRPr>
          </a:p>
          <a:p>
            <a:pPr marL="342900" indent="-342900" algn="just">
              <a:lnSpc>
                <a:spcPct val="100000"/>
              </a:lnSpc>
              <a:spcAft>
                <a:spcPts val="600"/>
              </a:spcAft>
              <a:buAutoNum type="arabicPeriod" startAt="2"/>
            </a:pPr>
            <a:endParaRPr lang="tr-TR" sz="1600" dirty="0">
              <a:latin typeface="Calibri" panose="020F0502020204030204" pitchFamily="34" charset="0"/>
              <a:cs typeface="Calibri" panose="020F0502020204030204" pitchFamily="34" charset="0"/>
            </a:endParaRPr>
          </a:p>
          <a:p>
            <a:pPr marL="342900" indent="-342900" algn="just">
              <a:lnSpc>
                <a:spcPct val="100000"/>
              </a:lnSpc>
              <a:spcAft>
                <a:spcPts val="600"/>
              </a:spcAft>
              <a:buAutoNum type="arabicPeriod" startAt="2"/>
            </a:pPr>
            <a:endParaRPr lang="tr-TR" sz="1600" dirty="0">
              <a:latin typeface="Calibri" panose="020F0502020204030204" pitchFamily="34" charset="0"/>
              <a:cs typeface="Calibri" panose="020F0502020204030204" pitchFamily="34" charset="0"/>
            </a:endParaRPr>
          </a:p>
          <a:p>
            <a:pPr marL="342900" indent="-342900" algn="just">
              <a:lnSpc>
                <a:spcPct val="100000"/>
              </a:lnSpc>
              <a:spcAft>
                <a:spcPts val="600"/>
              </a:spcAft>
              <a:buAutoNum type="arabicPeriod" startAt="2"/>
            </a:pPr>
            <a:endParaRPr lang="tr-TR" sz="1600" dirty="0">
              <a:latin typeface="Calibri" panose="020F0502020204030204" pitchFamily="34" charset="0"/>
              <a:cs typeface="Calibri" panose="020F0502020204030204" pitchFamily="34" charset="0"/>
            </a:endParaRPr>
          </a:p>
          <a:p>
            <a:pPr marL="342900" indent="-342900" algn="just">
              <a:lnSpc>
                <a:spcPct val="100000"/>
              </a:lnSpc>
              <a:spcAft>
                <a:spcPts val="600"/>
              </a:spcAft>
              <a:buAutoNum type="arabicPeriod" startAt="2"/>
            </a:pPr>
            <a:endParaRPr lang="tr-TR" sz="1600" dirty="0">
              <a:latin typeface="Calibri" panose="020F0502020204030204" pitchFamily="34" charset="0"/>
              <a:cs typeface="Calibri" panose="020F0502020204030204" pitchFamily="34" charset="0"/>
            </a:endParaRPr>
          </a:p>
          <a:p>
            <a:pPr marL="342900" indent="-342900" algn="just">
              <a:lnSpc>
                <a:spcPct val="100000"/>
              </a:lnSpc>
              <a:spcAft>
                <a:spcPts val="600"/>
              </a:spcAft>
              <a:buAutoNum type="arabicPeriod" startAt="2"/>
            </a:pPr>
            <a:endParaRPr lang="tr-TR" sz="1600" dirty="0">
              <a:latin typeface="Calibri" panose="020F0502020204030204" pitchFamily="34" charset="0"/>
              <a:cs typeface="Calibri" panose="020F0502020204030204" pitchFamily="34" charset="0"/>
            </a:endParaRPr>
          </a:p>
          <a:p>
            <a:pPr marL="342900" indent="-342900" algn="just">
              <a:lnSpc>
                <a:spcPct val="100000"/>
              </a:lnSpc>
              <a:spcAft>
                <a:spcPts val="600"/>
              </a:spcAft>
              <a:buAutoNum type="arabicPeriod" startAt="2"/>
            </a:pPr>
            <a:endParaRPr lang="tr-TR" sz="1600" dirty="0">
              <a:latin typeface="Calibri" panose="020F0502020204030204" pitchFamily="34" charset="0"/>
              <a:cs typeface="Calibri" panose="020F0502020204030204" pitchFamily="34" charset="0"/>
            </a:endParaRPr>
          </a:p>
          <a:p>
            <a:pPr algn="just">
              <a:lnSpc>
                <a:spcPct val="100000"/>
              </a:lnSpc>
              <a:spcAft>
                <a:spcPts val="600"/>
              </a:spcAft>
            </a:pPr>
            <a:endParaRPr lang="tr-TR" sz="1600" dirty="0">
              <a:latin typeface="Calibri" panose="020F0502020204030204" pitchFamily="34" charset="0"/>
              <a:cs typeface="Calibri" panose="020F0502020204030204" pitchFamily="34" charset="0"/>
            </a:endParaRPr>
          </a:p>
          <a:p>
            <a:pPr marL="285750" indent="-285750" algn="just">
              <a:lnSpc>
                <a:spcPct val="100000"/>
              </a:lnSpc>
              <a:spcAft>
                <a:spcPts val="600"/>
              </a:spcAft>
              <a:buFont typeface="Arial" panose="020B0604020202020204" pitchFamily="34" charset="0"/>
              <a:buChar char="•"/>
            </a:pPr>
            <a:endParaRPr lang="tr-TR" sz="1600" dirty="0">
              <a:solidFill>
                <a:srgbClr val="FFFF00"/>
              </a:solidFill>
              <a:latin typeface="Calibri" panose="020F0502020204030204" pitchFamily="34" charset="0"/>
              <a:cs typeface="Calibri" panose="020F0502020204030204" pitchFamily="34" charset="0"/>
            </a:endParaRPr>
          </a:p>
          <a:p>
            <a:pPr algn="just">
              <a:lnSpc>
                <a:spcPct val="100000"/>
              </a:lnSpc>
              <a:spcAft>
                <a:spcPts val="600"/>
              </a:spcAft>
            </a:pPr>
            <a:endParaRPr lang="tr-TR" sz="1600" dirty="0">
              <a:solidFill>
                <a:srgbClr val="FFFF00"/>
              </a:solidFill>
              <a:latin typeface="Calibri" panose="020F0502020204030204" pitchFamily="34" charset="0"/>
              <a:cs typeface="Calibri" panose="020F0502020204030204" pitchFamily="34" charset="0"/>
            </a:endParaRPr>
          </a:p>
        </p:txBody>
      </p:sp>
      <p:sp>
        <p:nvSpPr>
          <p:cNvPr id="6" name="Unvan 2">
            <a:extLst>
              <a:ext uri="{FF2B5EF4-FFF2-40B4-BE49-F238E27FC236}">
                <a16:creationId xmlns:a16="http://schemas.microsoft.com/office/drawing/2014/main" id="{7AC7CFEC-5AE4-36E7-D9A9-541563A42EDA}"/>
              </a:ext>
            </a:extLst>
          </p:cNvPr>
          <p:cNvSpPr>
            <a:spLocks noGrp="1"/>
          </p:cNvSpPr>
          <p:nvPr>
            <p:ph type="title"/>
          </p:nvPr>
        </p:nvSpPr>
        <p:spPr>
          <a:xfrm>
            <a:off x="414848" y="0"/>
            <a:ext cx="8089072" cy="682283"/>
          </a:xfrm>
        </p:spPr>
        <p:txBody>
          <a:bodyPr>
            <a:normAutofit/>
          </a:bodyPr>
          <a:lstStyle/>
          <a:p>
            <a:r>
              <a:rPr lang="tr-TR" sz="2000" dirty="0"/>
              <a:t>YOLO V11 Uygulama-&gt; YOLO11_Object_Detection.ipynb</a:t>
            </a:r>
          </a:p>
        </p:txBody>
      </p:sp>
      <p:pic>
        <p:nvPicPr>
          <p:cNvPr id="3" name="Resim 2">
            <a:extLst>
              <a:ext uri="{FF2B5EF4-FFF2-40B4-BE49-F238E27FC236}">
                <a16:creationId xmlns:a16="http://schemas.microsoft.com/office/drawing/2014/main" id="{505D6CA4-68D2-4E83-2D2C-C7A2EBC1B2B6}"/>
              </a:ext>
            </a:extLst>
          </p:cNvPr>
          <p:cNvPicPr>
            <a:picLocks noChangeAspect="1"/>
          </p:cNvPicPr>
          <p:nvPr/>
        </p:nvPicPr>
        <p:blipFill>
          <a:blip r:embed="rId2"/>
          <a:stretch>
            <a:fillRect/>
          </a:stretch>
        </p:blipFill>
        <p:spPr>
          <a:xfrm>
            <a:off x="1513568" y="1660586"/>
            <a:ext cx="3776698" cy="1969666"/>
          </a:xfrm>
          <a:prstGeom prst="rect">
            <a:avLst/>
          </a:prstGeom>
        </p:spPr>
      </p:pic>
    </p:spTree>
    <p:extLst>
      <p:ext uri="{BB962C8B-B14F-4D97-AF65-F5344CB8AC3E}">
        <p14:creationId xmlns:p14="http://schemas.microsoft.com/office/powerpoint/2010/main" val="20918971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327DC4-9F11-58E1-DDFF-162EAD39AB8B}"/>
            </a:ext>
          </a:extLst>
        </p:cNvPr>
        <p:cNvGrpSpPr/>
        <p:nvPr/>
      </p:nvGrpSpPr>
      <p:grpSpPr>
        <a:xfrm>
          <a:off x="0" y="0"/>
          <a:ext cx="0" cy="0"/>
          <a:chOff x="0" y="0"/>
          <a:chExt cx="0" cy="0"/>
        </a:xfrm>
      </p:grpSpPr>
      <p:sp>
        <p:nvSpPr>
          <p:cNvPr id="7" name="Unvan 2">
            <a:extLst>
              <a:ext uri="{FF2B5EF4-FFF2-40B4-BE49-F238E27FC236}">
                <a16:creationId xmlns:a16="http://schemas.microsoft.com/office/drawing/2014/main" id="{D53EB321-D844-1597-53F1-3AA3E046AF91}"/>
              </a:ext>
            </a:extLst>
          </p:cNvPr>
          <p:cNvSpPr txBox="1">
            <a:spLocks/>
          </p:cNvSpPr>
          <p:nvPr/>
        </p:nvSpPr>
        <p:spPr>
          <a:xfrm>
            <a:off x="242568" y="604102"/>
            <a:ext cx="8729153" cy="3941393"/>
          </a:xfrm>
          <a:prstGeom prst="rect">
            <a:avLst/>
          </a:prstGeom>
        </p:spPr>
        <p:txBody>
          <a:bodyPr vert="horz" lIns="91440" tIns="45720" rIns="91440" bIns="45720" rtlCol="0" anchor="t">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lnSpc>
                <a:spcPct val="100000"/>
              </a:lnSpc>
              <a:spcAft>
                <a:spcPts val="600"/>
              </a:spcAft>
            </a:pPr>
            <a:r>
              <a:rPr lang="tr-TR" sz="1800" b="1" u="sng" dirty="0">
                <a:solidFill>
                  <a:srgbClr val="FFFF00"/>
                </a:solidFill>
                <a:latin typeface="Calibri" panose="020F0502020204030204" pitchFamily="34" charset="0"/>
                <a:cs typeface="Calibri" panose="020F0502020204030204" pitchFamily="34" charset="0"/>
              </a:rPr>
              <a:t>Train</a:t>
            </a:r>
          </a:p>
          <a:p>
            <a:pPr marL="0" lvl="4" algn="just">
              <a:spcBef>
                <a:spcPts val="600"/>
              </a:spcBef>
              <a:spcAft>
                <a:spcPts val="600"/>
              </a:spcAft>
            </a:pPr>
            <a:r>
              <a:rPr lang="tr-TR" dirty="0">
                <a:latin typeface="Calibri" panose="020F0502020204030204" pitchFamily="34" charset="0"/>
                <a:cs typeface="Calibri" panose="020F0502020204030204" pitchFamily="34" charset="0"/>
              </a:rPr>
              <a:t>1. Train için aşağıdaki kodu kullanın. Custom1.yaml dosyasının yolu doğru verilmelidir. yolo11n.pt </a:t>
            </a:r>
            <a:r>
              <a:rPr lang="tr-TR" dirty="0" err="1">
                <a:latin typeface="Calibri" panose="020F0502020204030204" pitchFamily="34" charset="0"/>
                <a:cs typeface="Calibri" panose="020F0502020204030204" pitchFamily="34" charset="0"/>
              </a:rPr>
              <a:t>default</a:t>
            </a:r>
            <a:r>
              <a:rPr lang="tr-TR" dirty="0">
                <a:latin typeface="Calibri" panose="020F0502020204030204" pitchFamily="34" charset="0"/>
                <a:cs typeface="Calibri" panose="020F0502020204030204" pitchFamily="34" charset="0"/>
              </a:rPr>
              <a:t> </a:t>
            </a:r>
            <a:r>
              <a:rPr lang="tr-TR" dirty="0" err="1">
                <a:latin typeface="Calibri" panose="020F0502020204030204" pitchFamily="34" charset="0"/>
                <a:cs typeface="Calibri" panose="020F0502020204030204" pitchFamily="34" charset="0"/>
              </a:rPr>
              <a:t>yolo</a:t>
            </a:r>
            <a:r>
              <a:rPr lang="tr-TR" dirty="0">
                <a:latin typeface="Calibri" panose="020F0502020204030204" pitchFamily="34" charset="0"/>
                <a:cs typeface="Calibri" panose="020F0502020204030204" pitchFamily="34" charset="0"/>
              </a:rPr>
              <a:t> ağırlıklarıdır. Eğitime bun ağırlıklarla başlanılmalıdır.</a:t>
            </a:r>
          </a:p>
          <a:p>
            <a:pPr marL="0" lvl="4" algn="ctr">
              <a:spcBef>
                <a:spcPts val="600"/>
              </a:spcBef>
              <a:spcAft>
                <a:spcPts val="600"/>
              </a:spcAft>
            </a:pPr>
            <a:r>
              <a:rPr lang="tr-TR" b="1" dirty="0">
                <a:solidFill>
                  <a:srgbClr val="FFFF00"/>
                </a:solidFill>
                <a:latin typeface="Calibri" panose="020F0502020204030204" pitchFamily="34" charset="0"/>
                <a:cs typeface="Calibri" panose="020F0502020204030204" pitchFamily="34" charset="0"/>
              </a:rPr>
              <a:t>!</a:t>
            </a:r>
            <a:r>
              <a:rPr lang="tr-TR" b="1" dirty="0" err="1">
                <a:solidFill>
                  <a:srgbClr val="FFFF00"/>
                </a:solidFill>
                <a:latin typeface="Calibri" panose="020F0502020204030204" pitchFamily="34" charset="0"/>
                <a:cs typeface="Calibri" panose="020F0502020204030204" pitchFamily="34" charset="0"/>
              </a:rPr>
              <a:t>yolo</a:t>
            </a:r>
            <a:r>
              <a:rPr lang="tr-TR" b="1" dirty="0">
                <a:solidFill>
                  <a:srgbClr val="FFFF00"/>
                </a:solidFill>
                <a:latin typeface="Calibri" panose="020F0502020204030204" pitchFamily="34" charset="0"/>
                <a:cs typeface="Calibri" panose="020F0502020204030204" pitchFamily="34" charset="0"/>
              </a:rPr>
              <a:t> </a:t>
            </a:r>
            <a:r>
              <a:rPr lang="tr-TR" b="1" dirty="0" err="1">
                <a:solidFill>
                  <a:srgbClr val="FFFF00"/>
                </a:solidFill>
                <a:latin typeface="Calibri" panose="020F0502020204030204" pitchFamily="34" charset="0"/>
                <a:cs typeface="Calibri" panose="020F0502020204030204" pitchFamily="34" charset="0"/>
              </a:rPr>
              <a:t>train</a:t>
            </a:r>
            <a:r>
              <a:rPr lang="tr-TR" b="1" dirty="0">
                <a:solidFill>
                  <a:srgbClr val="FFFF00"/>
                </a:solidFill>
                <a:latin typeface="Calibri" panose="020F0502020204030204" pitchFamily="34" charset="0"/>
                <a:cs typeface="Calibri" panose="020F0502020204030204" pitchFamily="34" charset="0"/>
              </a:rPr>
              <a:t> model=yolo11n.pt data=custom1.yaml </a:t>
            </a:r>
            <a:r>
              <a:rPr lang="tr-TR" b="1" dirty="0" err="1">
                <a:solidFill>
                  <a:srgbClr val="FFFF00"/>
                </a:solidFill>
                <a:latin typeface="Calibri" panose="020F0502020204030204" pitchFamily="34" charset="0"/>
                <a:cs typeface="Calibri" panose="020F0502020204030204" pitchFamily="34" charset="0"/>
              </a:rPr>
              <a:t>epochs</a:t>
            </a:r>
            <a:r>
              <a:rPr lang="tr-TR" b="1" dirty="0">
                <a:solidFill>
                  <a:srgbClr val="FFFF00"/>
                </a:solidFill>
                <a:latin typeface="Calibri" panose="020F0502020204030204" pitchFamily="34" charset="0"/>
                <a:cs typeface="Calibri" panose="020F0502020204030204" pitchFamily="34" charset="0"/>
              </a:rPr>
              <a:t>=50 </a:t>
            </a:r>
            <a:r>
              <a:rPr lang="tr-TR" b="1" dirty="0" err="1">
                <a:solidFill>
                  <a:srgbClr val="FFFF00"/>
                </a:solidFill>
                <a:latin typeface="Calibri" panose="020F0502020204030204" pitchFamily="34" charset="0"/>
                <a:cs typeface="Calibri" panose="020F0502020204030204" pitchFamily="34" charset="0"/>
              </a:rPr>
              <a:t>imgsz</a:t>
            </a:r>
            <a:r>
              <a:rPr lang="tr-TR" b="1" dirty="0">
                <a:solidFill>
                  <a:srgbClr val="FFFF00"/>
                </a:solidFill>
                <a:latin typeface="Calibri" panose="020F0502020204030204" pitchFamily="34" charset="0"/>
                <a:cs typeface="Calibri" panose="020F0502020204030204" pitchFamily="34" charset="0"/>
              </a:rPr>
              <a:t>=640</a:t>
            </a:r>
          </a:p>
        </p:txBody>
      </p:sp>
      <p:sp>
        <p:nvSpPr>
          <p:cNvPr id="6" name="Unvan 2">
            <a:extLst>
              <a:ext uri="{FF2B5EF4-FFF2-40B4-BE49-F238E27FC236}">
                <a16:creationId xmlns:a16="http://schemas.microsoft.com/office/drawing/2014/main" id="{03677260-3D83-FE77-5D72-76B1F843265F}"/>
              </a:ext>
            </a:extLst>
          </p:cNvPr>
          <p:cNvSpPr>
            <a:spLocks noGrp="1"/>
          </p:cNvSpPr>
          <p:nvPr>
            <p:ph type="title"/>
          </p:nvPr>
        </p:nvSpPr>
        <p:spPr>
          <a:xfrm>
            <a:off x="414848" y="0"/>
            <a:ext cx="8089072" cy="598005"/>
          </a:xfrm>
        </p:spPr>
        <p:txBody>
          <a:bodyPr>
            <a:normAutofit/>
          </a:bodyPr>
          <a:lstStyle/>
          <a:p>
            <a:r>
              <a:rPr lang="tr-TR" sz="2000" dirty="0"/>
              <a:t>YOLO V11 Uygulama-&gt; YOLO11_Object_Detection.ipynb</a:t>
            </a:r>
          </a:p>
        </p:txBody>
      </p:sp>
    </p:spTree>
    <p:extLst>
      <p:ext uri="{BB962C8B-B14F-4D97-AF65-F5344CB8AC3E}">
        <p14:creationId xmlns:p14="http://schemas.microsoft.com/office/powerpoint/2010/main" val="12835270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Unvan 2"/>
          <p:cNvSpPr txBox="1">
            <a:spLocks/>
          </p:cNvSpPr>
          <p:nvPr/>
        </p:nvSpPr>
        <p:spPr>
          <a:xfrm>
            <a:off x="198783" y="604101"/>
            <a:ext cx="8852451" cy="4471481"/>
          </a:xfrm>
          <a:prstGeom prst="rect">
            <a:avLst/>
          </a:prstGeom>
        </p:spPr>
        <p:txBody>
          <a:bodyPr vert="horz" lIns="91440" tIns="45720" rIns="91440" bIns="45720" rtlCol="0" anchor="t">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lnSpc>
                <a:spcPct val="100000"/>
              </a:lnSpc>
              <a:spcAft>
                <a:spcPts val="600"/>
              </a:spcAft>
            </a:pPr>
            <a:r>
              <a:rPr lang="tr-TR" sz="1800" b="1" u="sng" dirty="0">
                <a:solidFill>
                  <a:srgbClr val="FFFF00"/>
                </a:solidFill>
                <a:latin typeface="Calibri" panose="020F0502020204030204" pitchFamily="34" charset="0"/>
                <a:cs typeface="Calibri" panose="020F0502020204030204" pitchFamily="34" charset="0"/>
              </a:rPr>
              <a:t>Train</a:t>
            </a:r>
          </a:p>
          <a:p>
            <a:pPr algn="just">
              <a:lnSpc>
                <a:spcPct val="100000"/>
              </a:lnSpc>
              <a:spcAft>
                <a:spcPts val="600"/>
              </a:spcAft>
            </a:pPr>
            <a:r>
              <a:rPr lang="tr-TR" sz="1600" dirty="0">
                <a:latin typeface="Calibri" panose="020F0502020204030204" pitchFamily="34" charset="0"/>
                <a:cs typeface="Calibri" panose="020F0502020204030204" pitchFamily="34" charset="0"/>
              </a:rPr>
              <a:t>2. Eğitim bittiğinde elde edilen ağırlıklar </a:t>
            </a:r>
            <a:r>
              <a:rPr lang="tr-TR" sz="1600" dirty="0" err="1">
                <a:latin typeface="Calibri" panose="020F0502020204030204" pitchFamily="34" charset="0"/>
                <a:cs typeface="Calibri" panose="020F0502020204030204" pitchFamily="34" charset="0"/>
              </a:rPr>
              <a:t>YoloProjectObjectDetection</a:t>
            </a:r>
            <a:r>
              <a:rPr lang="tr-TR" sz="1600" dirty="0">
                <a:latin typeface="Calibri" panose="020F0502020204030204" pitchFamily="34" charset="0"/>
                <a:cs typeface="Calibri" panose="020F0502020204030204" pitchFamily="34" charset="0"/>
              </a:rPr>
              <a:t> klasörü altındaki «</a:t>
            </a:r>
            <a:r>
              <a:rPr lang="tr-TR" sz="1600" dirty="0" err="1">
                <a:latin typeface="Calibri" panose="020F0502020204030204" pitchFamily="34" charset="0"/>
                <a:cs typeface="Calibri" panose="020F0502020204030204" pitchFamily="34" charset="0"/>
              </a:rPr>
              <a:t>runs</a:t>
            </a:r>
            <a:r>
              <a:rPr lang="tr-TR" sz="1600" dirty="0">
                <a:latin typeface="Calibri" panose="020F0502020204030204" pitchFamily="34" charset="0"/>
                <a:cs typeface="Calibri" panose="020F0502020204030204" pitchFamily="34" charset="0"/>
              </a:rPr>
              <a:t>/</a:t>
            </a:r>
            <a:r>
              <a:rPr lang="tr-TR" sz="1600" dirty="0" err="1">
                <a:latin typeface="Calibri" panose="020F0502020204030204" pitchFamily="34" charset="0"/>
                <a:cs typeface="Calibri" panose="020F0502020204030204" pitchFamily="34" charset="0"/>
              </a:rPr>
              <a:t>detect</a:t>
            </a:r>
            <a:r>
              <a:rPr lang="tr-TR" sz="1600" dirty="0">
                <a:latin typeface="Calibri" panose="020F0502020204030204" pitchFamily="34" charset="0"/>
                <a:cs typeface="Calibri" panose="020F0502020204030204" pitchFamily="34" charset="0"/>
              </a:rPr>
              <a:t>/</a:t>
            </a:r>
            <a:r>
              <a:rPr lang="tr-TR" sz="1600" dirty="0" err="1">
                <a:latin typeface="Calibri" panose="020F0502020204030204" pitchFamily="34" charset="0"/>
                <a:cs typeface="Calibri" panose="020F0502020204030204" pitchFamily="34" charset="0"/>
              </a:rPr>
              <a:t>train</a:t>
            </a:r>
            <a:r>
              <a:rPr lang="tr-TR" sz="1600" dirty="0">
                <a:latin typeface="Calibri" panose="020F0502020204030204" pitchFamily="34" charset="0"/>
                <a:cs typeface="Calibri" panose="020F0502020204030204" pitchFamily="34" charset="0"/>
              </a:rPr>
              <a:t>(1,2,3….)/ </a:t>
            </a:r>
            <a:r>
              <a:rPr lang="tr-TR" sz="1600" dirty="0" err="1">
                <a:latin typeface="Calibri" panose="020F0502020204030204" pitchFamily="34" charset="0"/>
                <a:cs typeface="Calibri" panose="020F0502020204030204" pitchFamily="34" charset="0"/>
              </a:rPr>
              <a:t>weights</a:t>
            </a:r>
            <a:r>
              <a:rPr lang="tr-TR" sz="1600" dirty="0">
                <a:latin typeface="Calibri" panose="020F0502020204030204" pitchFamily="34" charset="0"/>
                <a:cs typeface="Calibri" panose="020F0502020204030204" pitchFamily="34" charset="0"/>
              </a:rPr>
              <a:t>» klasörüne kaydedilir.</a:t>
            </a:r>
          </a:p>
          <a:p>
            <a:pPr algn="just">
              <a:lnSpc>
                <a:spcPct val="100000"/>
              </a:lnSpc>
              <a:spcAft>
                <a:spcPts val="600"/>
              </a:spcAft>
            </a:pPr>
            <a:endParaRPr lang="tr-TR" sz="1600" dirty="0">
              <a:latin typeface="Calibri" panose="020F0502020204030204" pitchFamily="34" charset="0"/>
              <a:cs typeface="Calibri" panose="020F0502020204030204" pitchFamily="34" charset="0"/>
            </a:endParaRPr>
          </a:p>
          <a:p>
            <a:pPr algn="just">
              <a:lnSpc>
                <a:spcPct val="100000"/>
              </a:lnSpc>
              <a:spcAft>
                <a:spcPts val="600"/>
              </a:spcAft>
            </a:pPr>
            <a:endParaRPr lang="tr-TR" sz="1600" dirty="0">
              <a:latin typeface="Calibri" panose="020F0502020204030204" pitchFamily="34" charset="0"/>
              <a:cs typeface="Calibri" panose="020F0502020204030204" pitchFamily="34" charset="0"/>
            </a:endParaRPr>
          </a:p>
          <a:p>
            <a:pPr algn="just">
              <a:lnSpc>
                <a:spcPct val="100000"/>
              </a:lnSpc>
              <a:spcAft>
                <a:spcPts val="600"/>
              </a:spcAft>
            </a:pPr>
            <a:endParaRPr lang="tr-TR" sz="1600" dirty="0">
              <a:latin typeface="Calibri" panose="020F0502020204030204" pitchFamily="34" charset="0"/>
              <a:cs typeface="Calibri" panose="020F0502020204030204" pitchFamily="34" charset="0"/>
            </a:endParaRPr>
          </a:p>
          <a:p>
            <a:pPr algn="just">
              <a:lnSpc>
                <a:spcPct val="100000"/>
              </a:lnSpc>
              <a:spcAft>
                <a:spcPts val="600"/>
              </a:spcAft>
            </a:pPr>
            <a:endParaRPr lang="tr-TR" sz="1600" dirty="0">
              <a:latin typeface="Calibri" panose="020F0502020204030204" pitchFamily="34" charset="0"/>
              <a:cs typeface="Calibri" panose="020F0502020204030204" pitchFamily="34" charset="0"/>
            </a:endParaRPr>
          </a:p>
          <a:p>
            <a:pPr algn="just">
              <a:lnSpc>
                <a:spcPct val="100000"/>
              </a:lnSpc>
              <a:spcAft>
                <a:spcPts val="600"/>
              </a:spcAft>
            </a:pPr>
            <a:endParaRPr lang="tr-TR" sz="1600" dirty="0">
              <a:latin typeface="Calibri" panose="020F0502020204030204" pitchFamily="34" charset="0"/>
              <a:cs typeface="Calibri" panose="020F0502020204030204" pitchFamily="34" charset="0"/>
            </a:endParaRPr>
          </a:p>
          <a:p>
            <a:pPr algn="just">
              <a:lnSpc>
                <a:spcPct val="100000"/>
              </a:lnSpc>
              <a:spcAft>
                <a:spcPts val="600"/>
              </a:spcAft>
            </a:pPr>
            <a:endParaRPr lang="tr-TR" sz="1600" dirty="0">
              <a:latin typeface="Calibri" panose="020F0502020204030204" pitchFamily="34" charset="0"/>
              <a:cs typeface="Calibri" panose="020F0502020204030204" pitchFamily="34" charset="0"/>
            </a:endParaRPr>
          </a:p>
          <a:p>
            <a:pPr algn="just">
              <a:lnSpc>
                <a:spcPct val="100000"/>
              </a:lnSpc>
              <a:spcAft>
                <a:spcPts val="600"/>
              </a:spcAft>
            </a:pPr>
            <a:endParaRPr lang="tr-TR" sz="1600" dirty="0">
              <a:latin typeface="Calibri" panose="020F0502020204030204" pitchFamily="34" charset="0"/>
              <a:cs typeface="Calibri" panose="020F0502020204030204" pitchFamily="34" charset="0"/>
            </a:endParaRPr>
          </a:p>
          <a:p>
            <a:pPr algn="just">
              <a:lnSpc>
                <a:spcPct val="100000"/>
              </a:lnSpc>
              <a:spcAft>
                <a:spcPts val="600"/>
              </a:spcAft>
            </a:pPr>
            <a:r>
              <a:rPr lang="tr-TR" sz="1600" dirty="0">
                <a:latin typeface="Calibri" panose="020F0502020204030204" pitchFamily="34" charset="0"/>
                <a:cs typeface="Calibri" panose="020F0502020204030204" pitchFamily="34" charset="0"/>
              </a:rPr>
              <a:t>3. </a:t>
            </a:r>
            <a:r>
              <a:rPr lang="tr-TR" sz="1600" dirty="0" err="1">
                <a:solidFill>
                  <a:srgbClr val="FFFF00"/>
                </a:solidFill>
                <a:latin typeface="Calibri" panose="020F0502020204030204" pitchFamily="34" charset="0"/>
                <a:cs typeface="Calibri" panose="020F0502020204030204" pitchFamily="34" charset="0"/>
              </a:rPr>
              <a:t>Yolo</a:t>
            </a:r>
            <a:r>
              <a:rPr lang="tr-TR" sz="1600" dirty="0">
                <a:solidFill>
                  <a:srgbClr val="FFFF00"/>
                </a:solidFill>
                <a:latin typeface="Calibri" panose="020F0502020204030204" pitchFamily="34" charset="0"/>
                <a:cs typeface="Calibri" panose="020F0502020204030204" pitchFamily="34" charset="0"/>
              </a:rPr>
              <a:t> ile eğitim yapılırken herhangi bir kesinti olursa </a:t>
            </a:r>
            <a:r>
              <a:rPr lang="tr-TR" sz="1600" dirty="0">
                <a:latin typeface="Calibri" panose="020F0502020204030204" pitchFamily="34" charset="0"/>
                <a:cs typeface="Calibri" panose="020F0502020204030204" pitchFamily="34" charset="0"/>
              </a:rPr>
              <a:t>«</a:t>
            </a:r>
            <a:r>
              <a:rPr lang="tr-TR" sz="1600" dirty="0" err="1">
                <a:latin typeface="Calibri" panose="020F0502020204030204" pitchFamily="34" charset="0"/>
                <a:cs typeface="Calibri" panose="020F0502020204030204" pitchFamily="34" charset="0"/>
              </a:rPr>
              <a:t>runs</a:t>
            </a:r>
            <a:r>
              <a:rPr lang="tr-TR" sz="1600" dirty="0">
                <a:latin typeface="Calibri" panose="020F0502020204030204" pitchFamily="34" charset="0"/>
                <a:cs typeface="Calibri" panose="020F0502020204030204" pitchFamily="34" charset="0"/>
              </a:rPr>
              <a:t>/</a:t>
            </a:r>
            <a:r>
              <a:rPr lang="tr-TR" sz="1600" dirty="0" err="1">
                <a:latin typeface="Calibri" panose="020F0502020204030204" pitchFamily="34" charset="0"/>
                <a:cs typeface="Calibri" panose="020F0502020204030204" pitchFamily="34" charset="0"/>
              </a:rPr>
              <a:t>detect</a:t>
            </a:r>
            <a:r>
              <a:rPr lang="tr-TR" sz="1600" dirty="0">
                <a:latin typeface="Calibri" panose="020F0502020204030204" pitchFamily="34" charset="0"/>
                <a:cs typeface="Calibri" panose="020F0502020204030204" pitchFamily="34" charset="0"/>
              </a:rPr>
              <a:t>/</a:t>
            </a:r>
            <a:r>
              <a:rPr lang="tr-TR" sz="1600" dirty="0" err="1">
                <a:latin typeface="Calibri" panose="020F0502020204030204" pitchFamily="34" charset="0"/>
                <a:cs typeface="Calibri" panose="020F0502020204030204" pitchFamily="34" charset="0"/>
              </a:rPr>
              <a:t>train</a:t>
            </a:r>
            <a:r>
              <a:rPr lang="tr-TR" sz="1600" dirty="0">
                <a:latin typeface="Calibri" panose="020F0502020204030204" pitchFamily="34" charset="0"/>
                <a:cs typeface="Calibri" panose="020F0502020204030204" pitchFamily="34" charset="0"/>
              </a:rPr>
              <a:t>(1,2,3….)/ </a:t>
            </a:r>
            <a:r>
              <a:rPr lang="tr-TR" sz="1600" dirty="0" err="1">
                <a:latin typeface="Calibri" panose="020F0502020204030204" pitchFamily="34" charset="0"/>
                <a:cs typeface="Calibri" panose="020F0502020204030204" pitchFamily="34" charset="0"/>
              </a:rPr>
              <a:t>weights</a:t>
            </a:r>
            <a:r>
              <a:rPr lang="tr-TR" sz="1600" dirty="0">
                <a:latin typeface="Calibri" panose="020F0502020204030204" pitchFamily="34" charset="0"/>
                <a:cs typeface="Calibri" panose="020F0502020204030204" pitchFamily="34" charset="0"/>
              </a:rPr>
              <a:t>» klasöründeki last.pt dosyası </a:t>
            </a:r>
            <a:r>
              <a:rPr lang="tr-TR" sz="1600" dirty="0" err="1">
                <a:latin typeface="Calibri" panose="020F0502020204030204" pitchFamily="34" charset="0"/>
                <a:cs typeface="Calibri" panose="020F0502020204030204" pitchFamily="34" charset="0"/>
              </a:rPr>
              <a:t>yolo</a:t>
            </a:r>
            <a:r>
              <a:rPr lang="tr-TR" sz="1600" dirty="0">
                <a:latin typeface="Calibri" panose="020F0502020204030204" pitchFamily="34" charset="0"/>
                <a:cs typeface="Calibri" panose="020F0502020204030204" pitchFamily="34" charset="0"/>
              </a:rPr>
              <a:t> </a:t>
            </a:r>
            <a:r>
              <a:rPr lang="tr-TR" sz="1600" dirty="0" err="1">
                <a:latin typeface="Calibri" panose="020F0502020204030204" pitchFamily="34" charset="0"/>
                <a:cs typeface="Calibri" panose="020F0502020204030204" pitchFamily="34" charset="0"/>
              </a:rPr>
              <a:t>train</a:t>
            </a:r>
            <a:r>
              <a:rPr lang="tr-TR" sz="1600" dirty="0">
                <a:latin typeface="Calibri" panose="020F0502020204030204" pitchFamily="34" charset="0"/>
                <a:cs typeface="Calibri" panose="020F0502020204030204" pitchFamily="34" charset="0"/>
              </a:rPr>
              <a:t> komutuna parametre </a:t>
            </a:r>
            <a:r>
              <a:rPr lang="tr-TR" sz="1600" dirty="0" err="1">
                <a:latin typeface="Calibri" panose="020F0502020204030204" pitchFamily="34" charset="0"/>
                <a:cs typeface="Calibri" panose="020F0502020204030204" pitchFamily="34" charset="0"/>
              </a:rPr>
              <a:t>olarakverilerek</a:t>
            </a:r>
            <a:r>
              <a:rPr lang="tr-TR" sz="1600" dirty="0">
                <a:latin typeface="Calibri" panose="020F0502020204030204" pitchFamily="34" charset="0"/>
                <a:cs typeface="Calibri" panose="020F0502020204030204" pitchFamily="34" charset="0"/>
              </a:rPr>
              <a:t> eğitim satırı kaldığı yerden devam edilebilir.</a:t>
            </a:r>
          </a:p>
          <a:p>
            <a:pPr marL="285750" indent="-285750" algn="just">
              <a:lnSpc>
                <a:spcPct val="100000"/>
              </a:lnSpc>
              <a:spcAft>
                <a:spcPts val="600"/>
              </a:spcAft>
              <a:buFont typeface="Arial" panose="020B0604020202020204" pitchFamily="34" charset="0"/>
              <a:buChar char="•"/>
            </a:pPr>
            <a:endParaRPr lang="tr-TR" sz="1600" dirty="0">
              <a:latin typeface="Calibri" panose="020F0502020204030204" pitchFamily="34" charset="0"/>
              <a:cs typeface="Calibri" panose="020F0502020204030204" pitchFamily="34" charset="0"/>
            </a:endParaRPr>
          </a:p>
          <a:p>
            <a:pPr algn="just">
              <a:lnSpc>
                <a:spcPct val="100000"/>
              </a:lnSpc>
              <a:spcAft>
                <a:spcPts val="600"/>
              </a:spcAft>
            </a:pPr>
            <a:endParaRPr lang="tr-TR" sz="1600" dirty="0">
              <a:solidFill>
                <a:srgbClr val="FFFF00"/>
              </a:solidFill>
              <a:latin typeface="Calibri" panose="020F0502020204030204" pitchFamily="34" charset="0"/>
              <a:cs typeface="Calibri" panose="020F0502020204030204" pitchFamily="34" charset="0"/>
            </a:endParaRPr>
          </a:p>
        </p:txBody>
      </p:sp>
      <p:sp>
        <p:nvSpPr>
          <p:cNvPr id="6" name="Unvan 2">
            <a:extLst>
              <a:ext uri="{FF2B5EF4-FFF2-40B4-BE49-F238E27FC236}">
                <a16:creationId xmlns:a16="http://schemas.microsoft.com/office/drawing/2014/main" id="{4F5C82E2-F28E-3784-273D-90F38B769BC3}"/>
              </a:ext>
            </a:extLst>
          </p:cNvPr>
          <p:cNvSpPr>
            <a:spLocks noGrp="1"/>
          </p:cNvSpPr>
          <p:nvPr>
            <p:ph type="title"/>
          </p:nvPr>
        </p:nvSpPr>
        <p:spPr>
          <a:xfrm>
            <a:off x="414848" y="1"/>
            <a:ext cx="8089072" cy="661182"/>
          </a:xfrm>
        </p:spPr>
        <p:txBody>
          <a:bodyPr>
            <a:normAutofit/>
          </a:bodyPr>
          <a:lstStyle/>
          <a:p>
            <a:r>
              <a:rPr lang="tr-TR" sz="2000" dirty="0"/>
              <a:t>YOLO V11 Uygulama-&gt; YOLO11_Object_Detection.ipynb</a:t>
            </a:r>
          </a:p>
        </p:txBody>
      </p:sp>
      <p:pic>
        <p:nvPicPr>
          <p:cNvPr id="9" name="Resim 8">
            <a:extLst>
              <a:ext uri="{FF2B5EF4-FFF2-40B4-BE49-F238E27FC236}">
                <a16:creationId xmlns:a16="http://schemas.microsoft.com/office/drawing/2014/main" id="{83468239-414A-E190-6699-700E1FD175F0}"/>
              </a:ext>
            </a:extLst>
          </p:cNvPr>
          <p:cNvPicPr>
            <a:picLocks noChangeAspect="1"/>
          </p:cNvPicPr>
          <p:nvPr/>
        </p:nvPicPr>
        <p:blipFill>
          <a:blip r:embed="rId2"/>
          <a:stretch>
            <a:fillRect/>
          </a:stretch>
        </p:blipFill>
        <p:spPr>
          <a:xfrm>
            <a:off x="822434" y="1617750"/>
            <a:ext cx="2858935" cy="1908000"/>
          </a:xfrm>
          <a:prstGeom prst="rect">
            <a:avLst/>
          </a:prstGeom>
        </p:spPr>
      </p:pic>
    </p:spTree>
    <p:extLst>
      <p:ext uri="{BB962C8B-B14F-4D97-AF65-F5344CB8AC3E}">
        <p14:creationId xmlns:p14="http://schemas.microsoft.com/office/powerpoint/2010/main" val="19137459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1BFEC4-F574-EDD0-C9E9-D871FDDDEA99}"/>
            </a:ext>
          </a:extLst>
        </p:cNvPr>
        <p:cNvGrpSpPr/>
        <p:nvPr/>
      </p:nvGrpSpPr>
      <p:grpSpPr>
        <a:xfrm>
          <a:off x="0" y="0"/>
          <a:ext cx="0" cy="0"/>
          <a:chOff x="0" y="0"/>
          <a:chExt cx="0" cy="0"/>
        </a:xfrm>
      </p:grpSpPr>
      <p:sp>
        <p:nvSpPr>
          <p:cNvPr id="6" name="Unvan 2">
            <a:extLst>
              <a:ext uri="{FF2B5EF4-FFF2-40B4-BE49-F238E27FC236}">
                <a16:creationId xmlns:a16="http://schemas.microsoft.com/office/drawing/2014/main" id="{DFEDA559-5162-E18D-2312-159ECCCB8DCE}"/>
              </a:ext>
            </a:extLst>
          </p:cNvPr>
          <p:cNvSpPr>
            <a:spLocks noGrp="1"/>
          </p:cNvSpPr>
          <p:nvPr>
            <p:ph type="title"/>
          </p:nvPr>
        </p:nvSpPr>
        <p:spPr>
          <a:xfrm>
            <a:off x="414848" y="1"/>
            <a:ext cx="8089072" cy="661182"/>
          </a:xfrm>
        </p:spPr>
        <p:txBody>
          <a:bodyPr>
            <a:normAutofit/>
          </a:bodyPr>
          <a:lstStyle/>
          <a:p>
            <a:r>
              <a:rPr lang="tr-TR" sz="2000" dirty="0"/>
              <a:t>YOLO V11 Uygulama-&gt; YOLO11_Object_Detection.ipynb</a:t>
            </a:r>
          </a:p>
        </p:txBody>
      </p:sp>
      <p:pic>
        <p:nvPicPr>
          <p:cNvPr id="9" name="Resim 8">
            <a:extLst>
              <a:ext uri="{FF2B5EF4-FFF2-40B4-BE49-F238E27FC236}">
                <a16:creationId xmlns:a16="http://schemas.microsoft.com/office/drawing/2014/main" id="{3E6F4A9A-FB72-FF3C-CAF9-94536BC7D735}"/>
              </a:ext>
            </a:extLst>
          </p:cNvPr>
          <p:cNvPicPr>
            <a:picLocks noChangeAspect="1"/>
          </p:cNvPicPr>
          <p:nvPr/>
        </p:nvPicPr>
        <p:blipFill>
          <a:blip r:embed="rId2"/>
          <a:stretch>
            <a:fillRect/>
          </a:stretch>
        </p:blipFill>
        <p:spPr>
          <a:xfrm>
            <a:off x="822434" y="1617750"/>
            <a:ext cx="2858935" cy="1908000"/>
          </a:xfrm>
          <a:prstGeom prst="rect">
            <a:avLst/>
          </a:prstGeom>
        </p:spPr>
      </p:pic>
      <p:pic>
        <p:nvPicPr>
          <p:cNvPr id="11" name="Resim 10">
            <a:extLst>
              <a:ext uri="{FF2B5EF4-FFF2-40B4-BE49-F238E27FC236}">
                <a16:creationId xmlns:a16="http://schemas.microsoft.com/office/drawing/2014/main" id="{07A5EF46-3EFC-3707-6DD1-9C5CE275EB91}"/>
              </a:ext>
            </a:extLst>
          </p:cNvPr>
          <p:cNvPicPr>
            <a:picLocks noChangeAspect="1"/>
          </p:cNvPicPr>
          <p:nvPr/>
        </p:nvPicPr>
        <p:blipFill>
          <a:blip r:embed="rId3"/>
          <a:stretch>
            <a:fillRect/>
          </a:stretch>
        </p:blipFill>
        <p:spPr>
          <a:xfrm>
            <a:off x="75503" y="758963"/>
            <a:ext cx="8992994" cy="3492000"/>
          </a:xfrm>
          <a:prstGeom prst="rect">
            <a:avLst/>
          </a:prstGeom>
        </p:spPr>
      </p:pic>
    </p:spTree>
    <p:extLst>
      <p:ext uri="{BB962C8B-B14F-4D97-AF65-F5344CB8AC3E}">
        <p14:creationId xmlns:p14="http://schemas.microsoft.com/office/powerpoint/2010/main" val="22295604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Unvan 2"/>
          <p:cNvSpPr txBox="1">
            <a:spLocks/>
          </p:cNvSpPr>
          <p:nvPr/>
        </p:nvSpPr>
        <p:spPr>
          <a:xfrm>
            <a:off x="198783" y="604101"/>
            <a:ext cx="8852451" cy="4471481"/>
          </a:xfrm>
          <a:prstGeom prst="rect">
            <a:avLst/>
          </a:prstGeom>
        </p:spPr>
        <p:txBody>
          <a:bodyPr vert="horz" lIns="91440" tIns="45720" rIns="91440" bIns="45720" rtlCol="0" anchor="t">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lnSpc>
                <a:spcPct val="100000"/>
              </a:lnSpc>
              <a:spcAft>
                <a:spcPts val="600"/>
              </a:spcAft>
            </a:pPr>
            <a:r>
              <a:rPr lang="tr-TR" sz="1800" b="1" u="sng" dirty="0" err="1">
                <a:solidFill>
                  <a:srgbClr val="FFFF00"/>
                </a:solidFill>
                <a:latin typeface="Calibri" panose="020F0502020204030204" pitchFamily="34" charset="0"/>
                <a:cs typeface="Calibri" panose="020F0502020204030204" pitchFamily="34" charset="0"/>
              </a:rPr>
              <a:t>Custom</a:t>
            </a:r>
            <a:r>
              <a:rPr lang="tr-TR" sz="1800" b="1" u="sng" dirty="0">
                <a:solidFill>
                  <a:srgbClr val="FFFF00"/>
                </a:solidFill>
                <a:latin typeface="Calibri" panose="020F0502020204030204" pitchFamily="34" charset="0"/>
                <a:cs typeface="Calibri" panose="020F0502020204030204" pitchFamily="34" charset="0"/>
              </a:rPr>
              <a:t> Train YOLO</a:t>
            </a:r>
          </a:p>
          <a:p>
            <a:pPr marL="285750" indent="-285750" algn="just">
              <a:lnSpc>
                <a:spcPct val="100000"/>
              </a:lnSpc>
              <a:spcAft>
                <a:spcPts val="600"/>
              </a:spcAft>
              <a:buFont typeface="Arial" panose="020B0604020202020204" pitchFamily="34" charset="0"/>
              <a:buChar char="•"/>
            </a:pPr>
            <a:r>
              <a:rPr lang="tr-TR" sz="1600" dirty="0">
                <a:latin typeface="Calibri" panose="020F0502020204030204" pitchFamily="34" charset="0"/>
                <a:cs typeface="Calibri" panose="020F0502020204030204" pitchFamily="34" charset="0"/>
                <a:hlinkClick r:id="rId2"/>
              </a:rPr>
              <a:t>https://drive.google.com/file/d/13G0L4uFwGiGGxzYV1imUUGS_RF1vRzCu/view?usp=sharing</a:t>
            </a:r>
            <a:endParaRPr lang="tr-TR" sz="1600" dirty="0">
              <a:latin typeface="Calibri" panose="020F0502020204030204" pitchFamily="34" charset="0"/>
              <a:cs typeface="Calibri" panose="020F0502020204030204" pitchFamily="34" charset="0"/>
            </a:endParaRPr>
          </a:p>
          <a:p>
            <a:pPr marL="285750" indent="-285750" algn="just">
              <a:lnSpc>
                <a:spcPct val="100000"/>
              </a:lnSpc>
              <a:spcAft>
                <a:spcPts val="600"/>
              </a:spcAft>
              <a:buFont typeface="Arial" panose="020B0604020202020204" pitchFamily="34" charset="0"/>
              <a:buChar char="•"/>
            </a:pPr>
            <a:endParaRPr lang="tr-TR" sz="1600" dirty="0">
              <a:latin typeface="Calibri" panose="020F0502020204030204" pitchFamily="34" charset="0"/>
              <a:cs typeface="Calibri" panose="020F0502020204030204" pitchFamily="34" charset="0"/>
            </a:endParaRPr>
          </a:p>
          <a:p>
            <a:pPr marL="285750" indent="-285750" algn="just">
              <a:lnSpc>
                <a:spcPct val="100000"/>
              </a:lnSpc>
              <a:spcAft>
                <a:spcPts val="600"/>
              </a:spcAft>
              <a:buFont typeface="Arial" panose="020B0604020202020204" pitchFamily="34" charset="0"/>
              <a:buChar char="•"/>
            </a:pPr>
            <a:r>
              <a:rPr lang="tr-TR" sz="1600" dirty="0">
                <a:latin typeface="Calibri" panose="020F0502020204030204" pitchFamily="34" charset="0"/>
                <a:cs typeface="Calibri" panose="020F0502020204030204" pitchFamily="34" charset="0"/>
              </a:rPr>
              <a:t>Yukarıdaki bağlantıdan eğitim sonucunda elde edilmiş </a:t>
            </a:r>
            <a:r>
              <a:rPr lang="tr-TR" sz="1600" dirty="0">
                <a:solidFill>
                  <a:srgbClr val="FFFF00"/>
                </a:solidFill>
                <a:latin typeface="Calibri" panose="020F0502020204030204" pitchFamily="34" charset="0"/>
                <a:cs typeface="Calibri" panose="020F0502020204030204" pitchFamily="34" charset="0"/>
              </a:rPr>
              <a:t>best.pt</a:t>
            </a:r>
            <a:r>
              <a:rPr lang="tr-TR" sz="1600" dirty="0">
                <a:latin typeface="Calibri" panose="020F0502020204030204" pitchFamily="34" charset="0"/>
                <a:cs typeface="Calibri" panose="020F0502020204030204" pitchFamily="34" charset="0"/>
              </a:rPr>
              <a:t> ağırlık dosyasını indirebilirsiniz.</a:t>
            </a:r>
          </a:p>
          <a:p>
            <a:pPr algn="just">
              <a:lnSpc>
                <a:spcPct val="100000"/>
              </a:lnSpc>
              <a:spcAft>
                <a:spcPts val="600"/>
              </a:spcAft>
            </a:pPr>
            <a:endParaRPr lang="tr-TR" sz="1600" dirty="0">
              <a:solidFill>
                <a:srgbClr val="FFFF00"/>
              </a:solidFill>
              <a:latin typeface="Calibri" panose="020F0502020204030204" pitchFamily="34" charset="0"/>
              <a:cs typeface="Calibri" panose="020F0502020204030204" pitchFamily="34" charset="0"/>
            </a:endParaRPr>
          </a:p>
        </p:txBody>
      </p:sp>
      <p:sp>
        <p:nvSpPr>
          <p:cNvPr id="5" name="Unvan 2">
            <a:extLst>
              <a:ext uri="{FF2B5EF4-FFF2-40B4-BE49-F238E27FC236}">
                <a16:creationId xmlns:a16="http://schemas.microsoft.com/office/drawing/2014/main" id="{7E800D2D-ADC2-06ED-089F-E7AC20084CD4}"/>
              </a:ext>
            </a:extLst>
          </p:cNvPr>
          <p:cNvSpPr>
            <a:spLocks noGrp="1"/>
          </p:cNvSpPr>
          <p:nvPr>
            <p:ph type="title"/>
          </p:nvPr>
        </p:nvSpPr>
        <p:spPr>
          <a:xfrm>
            <a:off x="414848" y="0"/>
            <a:ext cx="8089072" cy="875049"/>
          </a:xfrm>
        </p:spPr>
        <p:txBody>
          <a:bodyPr>
            <a:normAutofit/>
          </a:bodyPr>
          <a:lstStyle/>
          <a:p>
            <a:r>
              <a:rPr lang="tr-TR" sz="2000" dirty="0"/>
              <a:t>YOLO V11 Uygulama-&gt; YOLO11_Object_Detection.ipynb</a:t>
            </a:r>
          </a:p>
        </p:txBody>
      </p:sp>
    </p:spTree>
    <p:extLst>
      <p:ext uri="{BB962C8B-B14F-4D97-AF65-F5344CB8AC3E}">
        <p14:creationId xmlns:p14="http://schemas.microsoft.com/office/powerpoint/2010/main" val="29405444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Unvan 2"/>
          <p:cNvSpPr txBox="1">
            <a:spLocks/>
          </p:cNvSpPr>
          <p:nvPr/>
        </p:nvSpPr>
        <p:spPr>
          <a:xfrm>
            <a:off x="198783" y="604101"/>
            <a:ext cx="8852451" cy="4471481"/>
          </a:xfrm>
          <a:prstGeom prst="rect">
            <a:avLst/>
          </a:prstGeom>
        </p:spPr>
        <p:txBody>
          <a:bodyPr vert="horz" lIns="91440" tIns="45720" rIns="91440" bIns="45720" rtlCol="0" anchor="t">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lnSpc>
                <a:spcPct val="100000"/>
              </a:lnSpc>
              <a:spcAft>
                <a:spcPts val="600"/>
              </a:spcAft>
            </a:pPr>
            <a:r>
              <a:rPr lang="tr-TR" sz="1800" b="1" u="sng" dirty="0">
                <a:solidFill>
                  <a:srgbClr val="FFFF00"/>
                </a:solidFill>
                <a:latin typeface="Calibri" panose="020F0502020204030204" pitchFamily="34" charset="0"/>
                <a:cs typeface="Calibri" panose="020F0502020204030204" pitchFamily="34" charset="0"/>
              </a:rPr>
              <a:t>Train </a:t>
            </a:r>
            <a:r>
              <a:rPr lang="tr-TR" sz="1800" b="1" u="sng" dirty="0" err="1">
                <a:solidFill>
                  <a:srgbClr val="FFFF00"/>
                </a:solidFill>
                <a:latin typeface="Calibri" panose="020F0502020204030204" pitchFamily="34" charset="0"/>
                <a:cs typeface="Calibri" panose="020F0502020204030204" pitchFamily="34" charset="0"/>
              </a:rPr>
              <a:t>Performance</a:t>
            </a:r>
            <a:r>
              <a:rPr lang="tr-TR" sz="1800" b="1" u="sng" dirty="0">
                <a:solidFill>
                  <a:srgbClr val="FFFF00"/>
                </a:solidFill>
                <a:latin typeface="Calibri" panose="020F0502020204030204" pitchFamily="34" charset="0"/>
                <a:cs typeface="Calibri" panose="020F0502020204030204" pitchFamily="34" charset="0"/>
              </a:rPr>
              <a:t> </a:t>
            </a:r>
            <a:r>
              <a:rPr lang="tr-TR" sz="1800" b="1" u="sng" dirty="0" err="1">
                <a:solidFill>
                  <a:srgbClr val="FFFF00"/>
                </a:solidFill>
                <a:latin typeface="Calibri" panose="020F0502020204030204" pitchFamily="34" charset="0"/>
                <a:cs typeface="Calibri" panose="020F0502020204030204" pitchFamily="34" charset="0"/>
              </a:rPr>
              <a:t>Metric</a:t>
            </a:r>
            <a:endParaRPr lang="tr-TR" sz="1800" b="1" u="sng" dirty="0">
              <a:solidFill>
                <a:srgbClr val="FFFF00"/>
              </a:solidFill>
              <a:latin typeface="Calibri" panose="020F0502020204030204" pitchFamily="34" charset="0"/>
              <a:cs typeface="Calibri" panose="020F0502020204030204" pitchFamily="34" charset="0"/>
            </a:endParaRPr>
          </a:p>
          <a:p>
            <a:pPr algn="just">
              <a:lnSpc>
                <a:spcPct val="100000"/>
              </a:lnSpc>
              <a:spcAft>
                <a:spcPts val="600"/>
              </a:spcAft>
            </a:pPr>
            <a:r>
              <a:rPr lang="tr-TR" sz="1600" dirty="0">
                <a:latin typeface="Calibri" panose="020F0502020204030204" pitchFamily="34" charset="0"/>
                <a:cs typeface="Calibri" panose="020F0502020204030204" pitchFamily="34" charset="0"/>
              </a:rPr>
              <a:t>9. Eğitim ile ilgili </a:t>
            </a:r>
            <a:r>
              <a:rPr lang="tr-TR" sz="1600" dirty="0" err="1">
                <a:latin typeface="Calibri" panose="020F0502020204030204" pitchFamily="34" charset="0"/>
                <a:cs typeface="Calibri" panose="020F0502020204030204" pitchFamily="34" charset="0"/>
              </a:rPr>
              <a:t>perofrmans</a:t>
            </a:r>
            <a:r>
              <a:rPr lang="tr-TR" sz="1600" dirty="0">
                <a:latin typeface="Calibri" panose="020F0502020204030204" pitchFamily="34" charset="0"/>
                <a:cs typeface="Calibri" panose="020F0502020204030204" pitchFamily="34" charset="0"/>
              </a:rPr>
              <a:t> metriklerine «</a:t>
            </a:r>
            <a:r>
              <a:rPr lang="tr-TR" sz="1600" dirty="0" err="1">
                <a:latin typeface="Calibri" panose="020F0502020204030204" pitchFamily="34" charset="0"/>
                <a:cs typeface="Calibri" panose="020F0502020204030204" pitchFamily="34" charset="0"/>
              </a:rPr>
              <a:t>runs</a:t>
            </a:r>
            <a:r>
              <a:rPr lang="tr-TR" sz="1600" dirty="0">
                <a:latin typeface="Calibri" panose="020F0502020204030204" pitchFamily="34" charset="0"/>
                <a:cs typeface="Calibri" panose="020F0502020204030204" pitchFamily="34" charset="0"/>
              </a:rPr>
              <a:t>/</a:t>
            </a:r>
            <a:r>
              <a:rPr lang="tr-TR" sz="1600" dirty="0" err="1">
                <a:latin typeface="Calibri" panose="020F0502020204030204" pitchFamily="34" charset="0"/>
                <a:cs typeface="Calibri" panose="020F0502020204030204" pitchFamily="34" charset="0"/>
              </a:rPr>
              <a:t>detect</a:t>
            </a:r>
            <a:r>
              <a:rPr lang="tr-TR" sz="1600" dirty="0">
                <a:latin typeface="Calibri" panose="020F0502020204030204" pitchFamily="34" charset="0"/>
                <a:cs typeface="Calibri" panose="020F0502020204030204" pitchFamily="34" charset="0"/>
              </a:rPr>
              <a:t>/</a:t>
            </a:r>
            <a:r>
              <a:rPr lang="tr-TR" sz="1600" dirty="0" err="1">
                <a:latin typeface="Calibri" panose="020F0502020204030204" pitchFamily="34" charset="0"/>
                <a:cs typeface="Calibri" panose="020F0502020204030204" pitchFamily="34" charset="0"/>
              </a:rPr>
              <a:t>train</a:t>
            </a:r>
            <a:r>
              <a:rPr lang="tr-TR" sz="1600" dirty="0">
                <a:latin typeface="Calibri" panose="020F0502020204030204" pitchFamily="34" charset="0"/>
                <a:cs typeface="Calibri" panose="020F0502020204030204" pitchFamily="34" charset="0"/>
              </a:rPr>
              <a:t>(1,2,3,4..vb.)» klasörü içinde erişebilirsiniz.</a:t>
            </a:r>
          </a:p>
          <a:p>
            <a:pPr algn="just">
              <a:lnSpc>
                <a:spcPct val="100000"/>
              </a:lnSpc>
              <a:spcAft>
                <a:spcPts val="600"/>
              </a:spcAft>
            </a:pPr>
            <a:endParaRPr lang="tr-TR" sz="1600" dirty="0">
              <a:latin typeface="Calibri" panose="020F0502020204030204" pitchFamily="34" charset="0"/>
              <a:cs typeface="Calibri" panose="020F0502020204030204" pitchFamily="34" charset="0"/>
            </a:endParaRPr>
          </a:p>
          <a:p>
            <a:pPr algn="just">
              <a:lnSpc>
                <a:spcPct val="100000"/>
              </a:lnSpc>
              <a:spcAft>
                <a:spcPts val="600"/>
              </a:spcAft>
            </a:pPr>
            <a:endParaRPr lang="tr-TR" sz="1600" dirty="0">
              <a:latin typeface="Calibri" panose="020F0502020204030204" pitchFamily="34" charset="0"/>
              <a:cs typeface="Calibri" panose="020F0502020204030204" pitchFamily="34" charset="0"/>
            </a:endParaRPr>
          </a:p>
          <a:p>
            <a:pPr algn="just">
              <a:lnSpc>
                <a:spcPct val="100000"/>
              </a:lnSpc>
              <a:spcAft>
                <a:spcPts val="600"/>
              </a:spcAft>
            </a:pPr>
            <a:endParaRPr lang="tr-TR" sz="1600" dirty="0">
              <a:latin typeface="Calibri" panose="020F0502020204030204" pitchFamily="34" charset="0"/>
              <a:cs typeface="Calibri" panose="020F0502020204030204" pitchFamily="34" charset="0"/>
            </a:endParaRPr>
          </a:p>
          <a:p>
            <a:pPr algn="just">
              <a:lnSpc>
                <a:spcPct val="100000"/>
              </a:lnSpc>
              <a:spcAft>
                <a:spcPts val="600"/>
              </a:spcAft>
            </a:pPr>
            <a:endParaRPr lang="tr-TR" sz="1600" dirty="0">
              <a:latin typeface="Calibri" panose="020F0502020204030204" pitchFamily="34" charset="0"/>
              <a:cs typeface="Calibri" panose="020F0502020204030204" pitchFamily="34" charset="0"/>
            </a:endParaRPr>
          </a:p>
          <a:p>
            <a:pPr algn="just">
              <a:lnSpc>
                <a:spcPct val="100000"/>
              </a:lnSpc>
              <a:spcAft>
                <a:spcPts val="600"/>
              </a:spcAft>
            </a:pPr>
            <a:endParaRPr lang="tr-TR" sz="1600" dirty="0">
              <a:latin typeface="Calibri" panose="020F0502020204030204" pitchFamily="34" charset="0"/>
              <a:cs typeface="Calibri" panose="020F0502020204030204" pitchFamily="34" charset="0"/>
            </a:endParaRPr>
          </a:p>
          <a:p>
            <a:pPr algn="just">
              <a:lnSpc>
                <a:spcPct val="100000"/>
              </a:lnSpc>
              <a:spcAft>
                <a:spcPts val="600"/>
              </a:spcAft>
            </a:pPr>
            <a:endParaRPr lang="tr-TR" sz="1600" dirty="0">
              <a:latin typeface="Calibri" panose="020F0502020204030204" pitchFamily="34" charset="0"/>
              <a:cs typeface="Calibri" panose="020F0502020204030204" pitchFamily="34" charset="0"/>
            </a:endParaRPr>
          </a:p>
          <a:p>
            <a:pPr algn="just">
              <a:lnSpc>
                <a:spcPct val="100000"/>
              </a:lnSpc>
              <a:spcAft>
                <a:spcPts val="600"/>
              </a:spcAft>
            </a:pPr>
            <a:endParaRPr lang="tr-TR" sz="1600" dirty="0">
              <a:latin typeface="Calibri" panose="020F0502020204030204" pitchFamily="34" charset="0"/>
              <a:cs typeface="Calibri" panose="020F0502020204030204" pitchFamily="34" charset="0"/>
            </a:endParaRPr>
          </a:p>
          <a:p>
            <a:pPr marL="285750" indent="-285750" algn="just">
              <a:lnSpc>
                <a:spcPct val="100000"/>
              </a:lnSpc>
              <a:spcAft>
                <a:spcPts val="600"/>
              </a:spcAft>
              <a:buFont typeface="Arial" panose="020B0604020202020204" pitchFamily="34" charset="0"/>
              <a:buChar char="•"/>
            </a:pPr>
            <a:endParaRPr lang="tr-TR" sz="1600" dirty="0">
              <a:latin typeface="Calibri" panose="020F0502020204030204" pitchFamily="34" charset="0"/>
              <a:cs typeface="Calibri" panose="020F0502020204030204" pitchFamily="34" charset="0"/>
            </a:endParaRPr>
          </a:p>
          <a:p>
            <a:pPr algn="just">
              <a:lnSpc>
                <a:spcPct val="100000"/>
              </a:lnSpc>
              <a:spcAft>
                <a:spcPts val="600"/>
              </a:spcAft>
            </a:pPr>
            <a:endParaRPr lang="tr-TR" sz="1600" dirty="0">
              <a:solidFill>
                <a:srgbClr val="FFFF00"/>
              </a:solidFill>
              <a:latin typeface="Calibri" panose="020F0502020204030204" pitchFamily="34" charset="0"/>
              <a:cs typeface="Calibri" panose="020F0502020204030204" pitchFamily="34" charset="0"/>
            </a:endParaRPr>
          </a:p>
        </p:txBody>
      </p:sp>
      <p:cxnSp>
        <p:nvCxnSpPr>
          <p:cNvPr id="8" name="Düz Ok Bağlayıcısı 7"/>
          <p:cNvCxnSpPr/>
          <p:nvPr/>
        </p:nvCxnSpPr>
        <p:spPr>
          <a:xfrm flipV="1">
            <a:off x="2866030" y="2538484"/>
            <a:ext cx="580030" cy="6823"/>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9" name="Unvan 2">
            <a:extLst>
              <a:ext uri="{FF2B5EF4-FFF2-40B4-BE49-F238E27FC236}">
                <a16:creationId xmlns:a16="http://schemas.microsoft.com/office/drawing/2014/main" id="{474DFC19-B279-F795-3C22-0E04DB45C6EA}"/>
              </a:ext>
            </a:extLst>
          </p:cNvPr>
          <p:cNvSpPr>
            <a:spLocks noGrp="1"/>
          </p:cNvSpPr>
          <p:nvPr>
            <p:ph type="title"/>
          </p:nvPr>
        </p:nvSpPr>
        <p:spPr>
          <a:xfrm>
            <a:off x="414848" y="0"/>
            <a:ext cx="8089072" cy="875049"/>
          </a:xfrm>
        </p:spPr>
        <p:txBody>
          <a:bodyPr>
            <a:normAutofit/>
          </a:bodyPr>
          <a:lstStyle/>
          <a:p>
            <a:r>
              <a:rPr lang="tr-TR" sz="2000" dirty="0"/>
              <a:t>YOLO V11 Uygulama-&gt; YOLO11_Object_Detection.ipynb</a:t>
            </a:r>
          </a:p>
        </p:txBody>
      </p:sp>
      <p:pic>
        <p:nvPicPr>
          <p:cNvPr id="11" name="Resim 10">
            <a:extLst>
              <a:ext uri="{FF2B5EF4-FFF2-40B4-BE49-F238E27FC236}">
                <a16:creationId xmlns:a16="http://schemas.microsoft.com/office/drawing/2014/main" id="{05C54AE0-E2CF-2D42-EACB-3E03BF35BD9E}"/>
              </a:ext>
            </a:extLst>
          </p:cNvPr>
          <p:cNvPicPr>
            <a:picLocks noChangeAspect="1"/>
          </p:cNvPicPr>
          <p:nvPr/>
        </p:nvPicPr>
        <p:blipFill>
          <a:blip r:embed="rId2"/>
          <a:stretch>
            <a:fillRect/>
          </a:stretch>
        </p:blipFill>
        <p:spPr>
          <a:xfrm>
            <a:off x="513471" y="1305658"/>
            <a:ext cx="7378505" cy="3689253"/>
          </a:xfrm>
          <a:prstGeom prst="rect">
            <a:avLst/>
          </a:prstGeom>
        </p:spPr>
      </p:pic>
    </p:spTree>
    <p:extLst>
      <p:ext uri="{BB962C8B-B14F-4D97-AF65-F5344CB8AC3E}">
        <p14:creationId xmlns:p14="http://schemas.microsoft.com/office/powerpoint/2010/main" val="15342377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Resim 12">
            <a:extLst>
              <a:ext uri="{FF2B5EF4-FFF2-40B4-BE49-F238E27FC236}">
                <a16:creationId xmlns:a16="http://schemas.microsoft.com/office/drawing/2014/main" id="{03564AC6-3D93-A7E7-0D95-3785C9E984FB}"/>
              </a:ext>
            </a:extLst>
          </p:cNvPr>
          <p:cNvPicPr>
            <a:picLocks noChangeAspect="1"/>
          </p:cNvPicPr>
          <p:nvPr/>
        </p:nvPicPr>
        <p:blipFill>
          <a:blip r:embed="rId2"/>
          <a:stretch>
            <a:fillRect/>
          </a:stretch>
        </p:blipFill>
        <p:spPr>
          <a:xfrm>
            <a:off x="512607" y="1135965"/>
            <a:ext cx="1909945" cy="3729697"/>
          </a:xfrm>
          <a:prstGeom prst="rect">
            <a:avLst/>
          </a:prstGeom>
        </p:spPr>
      </p:pic>
      <p:sp>
        <p:nvSpPr>
          <p:cNvPr id="7" name="Unvan 2"/>
          <p:cNvSpPr txBox="1">
            <a:spLocks/>
          </p:cNvSpPr>
          <p:nvPr/>
        </p:nvSpPr>
        <p:spPr>
          <a:xfrm>
            <a:off x="198783" y="604101"/>
            <a:ext cx="8852451" cy="4471481"/>
          </a:xfrm>
          <a:prstGeom prst="rect">
            <a:avLst/>
          </a:prstGeom>
        </p:spPr>
        <p:txBody>
          <a:bodyPr vert="horz" lIns="91440" tIns="45720" rIns="91440" bIns="45720" rtlCol="0" anchor="t">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lnSpc>
                <a:spcPct val="100000"/>
              </a:lnSpc>
              <a:spcAft>
                <a:spcPts val="600"/>
              </a:spcAft>
            </a:pPr>
            <a:r>
              <a:rPr lang="tr-TR" sz="1800" b="1" u="sng" dirty="0">
                <a:solidFill>
                  <a:srgbClr val="FFFF00"/>
                </a:solidFill>
                <a:latin typeface="Calibri" panose="020F0502020204030204" pitchFamily="34" charset="0"/>
                <a:cs typeface="Calibri" panose="020F0502020204030204" pitchFamily="34" charset="0"/>
              </a:rPr>
              <a:t>Train </a:t>
            </a:r>
            <a:r>
              <a:rPr lang="tr-TR" sz="1800" b="1" u="sng" dirty="0" err="1">
                <a:solidFill>
                  <a:srgbClr val="FFFF00"/>
                </a:solidFill>
                <a:latin typeface="Calibri" panose="020F0502020204030204" pitchFamily="34" charset="0"/>
                <a:cs typeface="Calibri" panose="020F0502020204030204" pitchFamily="34" charset="0"/>
              </a:rPr>
              <a:t>Performance</a:t>
            </a:r>
            <a:r>
              <a:rPr lang="tr-TR" sz="1800" b="1" u="sng" dirty="0">
                <a:solidFill>
                  <a:srgbClr val="FFFF00"/>
                </a:solidFill>
                <a:latin typeface="Calibri" panose="020F0502020204030204" pitchFamily="34" charset="0"/>
                <a:cs typeface="Calibri" panose="020F0502020204030204" pitchFamily="34" charset="0"/>
              </a:rPr>
              <a:t> </a:t>
            </a:r>
            <a:r>
              <a:rPr lang="tr-TR" sz="1800" b="1" u="sng" dirty="0" err="1">
                <a:solidFill>
                  <a:srgbClr val="FFFF00"/>
                </a:solidFill>
                <a:latin typeface="Calibri" panose="020F0502020204030204" pitchFamily="34" charset="0"/>
                <a:cs typeface="Calibri" panose="020F0502020204030204" pitchFamily="34" charset="0"/>
              </a:rPr>
              <a:t>Metric</a:t>
            </a:r>
            <a:endParaRPr lang="tr-TR" sz="1800" b="1" u="sng" dirty="0">
              <a:solidFill>
                <a:srgbClr val="FFFF00"/>
              </a:solidFill>
              <a:latin typeface="Calibri" panose="020F0502020204030204" pitchFamily="34" charset="0"/>
              <a:cs typeface="Calibri" panose="020F0502020204030204" pitchFamily="34" charset="0"/>
            </a:endParaRPr>
          </a:p>
          <a:p>
            <a:pPr algn="just">
              <a:lnSpc>
                <a:spcPct val="100000"/>
              </a:lnSpc>
              <a:spcAft>
                <a:spcPts val="600"/>
              </a:spcAft>
            </a:pPr>
            <a:endParaRPr lang="tr-TR" sz="1600" dirty="0">
              <a:latin typeface="Calibri" panose="020F0502020204030204" pitchFamily="34" charset="0"/>
              <a:cs typeface="Calibri" panose="020F0502020204030204" pitchFamily="34" charset="0"/>
            </a:endParaRPr>
          </a:p>
          <a:p>
            <a:pPr algn="just">
              <a:lnSpc>
                <a:spcPct val="100000"/>
              </a:lnSpc>
              <a:spcAft>
                <a:spcPts val="600"/>
              </a:spcAft>
            </a:pPr>
            <a:endParaRPr lang="tr-TR" sz="1600" dirty="0">
              <a:latin typeface="Calibri" panose="020F0502020204030204" pitchFamily="34" charset="0"/>
              <a:cs typeface="Calibri" panose="020F0502020204030204" pitchFamily="34" charset="0"/>
            </a:endParaRPr>
          </a:p>
          <a:p>
            <a:pPr algn="just">
              <a:lnSpc>
                <a:spcPct val="100000"/>
              </a:lnSpc>
              <a:spcAft>
                <a:spcPts val="600"/>
              </a:spcAft>
            </a:pPr>
            <a:endParaRPr lang="tr-TR" sz="1600" dirty="0">
              <a:latin typeface="Calibri" panose="020F0502020204030204" pitchFamily="34" charset="0"/>
              <a:cs typeface="Calibri" panose="020F0502020204030204" pitchFamily="34" charset="0"/>
            </a:endParaRPr>
          </a:p>
          <a:p>
            <a:pPr algn="just">
              <a:lnSpc>
                <a:spcPct val="100000"/>
              </a:lnSpc>
              <a:spcAft>
                <a:spcPts val="600"/>
              </a:spcAft>
            </a:pPr>
            <a:endParaRPr lang="tr-TR" sz="1600" dirty="0">
              <a:latin typeface="Calibri" panose="020F0502020204030204" pitchFamily="34" charset="0"/>
              <a:cs typeface="Calibri" panose="020F0502020204030204" pitchFamily="34" charset="0"/>
            </a:endParaRPr>
          </a:p>
          <a:p>
            <a:pPr algn="just">
              <a:lnSpc>
                <a:spcPct val="100000"/>
              </a:lnSpc>
              <a:spcAft>
                <a:spcPts val="600"/>
              </a:spcAft>
            </a:pPr>
            <a:endParaRPr lang="tr-TR" sz="1600" dirty="0">
              <a:latin typeface="Calibri" panose="020F0502020204030204" pitchFamily="34" charset="0"/>
              <a:cs typeface="Calibri" panose="020F0502020204030204" pitchFamily="34" charset="0"/>
            </a:endParaRPr>
          </a:p>
          <a:p>
            <a:pPr algn="just">
              <a:lnSpc>
                <a:spcPct val="100000"/>
              </a:lnSpc>
              <a:spcAft>
                <a:spcPts val="600"/>
              </a:spcAft>
            </a:pPr>
            <a:endParaRPr lang="tr-TR" sz="1600" dirty="0">
              <a:latin typeface="Calibri" panose="020F0502020204030204" pitchFamily="34" charset="0"/>
              <a:cs typeface="Calibri" panose="020F0502020204030204" pitchFamily="34" charset="0"/>
            </a:endParaRPr>
          </a:p>
          <a:p>
            <a:pPr algn="just">
              <a:lnSpc>
                <a:spcPct val="100000"/>
              </a:lnSpc>
              <a:spcAft>
                <a:spcPts val="600"/>
              </a:spcAft>
            </a:pPr>
            <a:endParaRPr lang="tr-TR" sz="1600" dirty="0">
              <a:latin typeface="Calibri" panose="020F0502020204030204" pitchFamily="34" charset="0"/>
              <a:cs typeface="Calibri" panose="020F0502020204030204" pitchFamily="34" charset="0"/>
            </a:endParaRPr>
          </a:p>
          <a:p>
            <a:pPr marL="285750" indent="-285750" algn="just">
              <a:lnSpc>
                <a:spcPct val="100000"/>
              </a:lnSpc>
              <a:spcAft>
                <a:spcPts val="600"/>
              </a:spcAft>
              <a:buFont typeface="Arial" panose="020B0604020202020204" pitchFamily="34" charset="0"/>
              <a:buChar char="•"/>
            </a:pPr>
            <a:endParaRPr lang="tr-TR" sz="1600" dirty="0">
              <a:latin typeface="Calibri" panose="020F0502020204030204" pitchFamily="34" charset="0"/>
              <a:cs typeface="Calibri" panose="020F0502020204030204" pitchFamily="34" charset="0"/>
            </a:endParaRPr>
          </a:p>
          <a:p>
            <a:pPr algn="just">
              <a:lnSpc>
                <a:spcPct val="100000"/>
              </a:lnSpc>
              <a:spcAft>
                <a:spcPts val="600"/>
              </a:spcAft>
            </a:pPr>
            <a:endParaRPr lang="tr-TR" sz="1600" dirty="0">
              <a:solidFill>
                <a:srgbClr val="FFFF00"/>
              </a:solidFill>
              <a:latin typeface="Calibri" panose="020F0502020204030204" pitchFamily="34" charset="0"/>
              <a:cs typeface="Calibri" panose="020F0502020204030204" pitchFamily="34" charset="0"/>
            </a:endParaRPr>
          </a:p>
        </p:txBody>
      </p:sp>
      <p:cxnSp>
        <p:nvCxnSpPr>
          <p:cNvPr id="8" name="Düz Ok Bağlayıcısı 7"/>
          <p:cNvCxnSpPr>
            <a:cxnSpLocks/>
          </p:cNvCxnSpPr>
          <p:nvPr/>
        </p:nvCxnSpPr>
        <p:spPr>
          <a:xfrm flipV="1">
            <a:off x="2166635" y="1921193"/>
            <a:ext cx="1033765" cy="765446"/>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1" name="Düz Ok Bağlayıcısı 10"/>
          <p:cNvCxnSpPr>
            <a:cxnSpLocks/>
          </p:cNvCxnSpPr>
          <p:nvPr/>
        </p:nvCxnSpPr>
        <p:spPr>
          <a:xfrm>
            <a:off x="1877235" y="3373901"/>
            <a:ext cx="1323165" cy="248973"/>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10" name="Unvan 2">
            <a:extLst>
              <a:ext uri="{FF2B5EF4-FFF2-40B4-BE49-F238E27FC236}">
                <a16:creationId xmlns:a16="http://schemas.microsoft.com/office/drawing/2014/main" id="{A57920FA-969E-41A8-0E0D-BB05D5264D47}"/>
              </a:ext>
            </a:extLst>
          </p:cNvPr>
          <p:cNvSpPr>
            <a:spLocks noGrp="1"/>
          </p:cNvSpPr>
          <p:nvPr>
            <p:ph type="title"/>
          </p:nvPr>
        </p:nvSpPr>
        <p:spPr>
          <a:xfrm>
            <a:off x="414848" y="0"/>
            <a:ext cx="8089072" cy="875049"/>
          </a:xfrm>
        </p:spPr>
        <p:txBody>
          <a:bodyPr>
            <a:normAutofit/>
          </a:bodyPr>
          <a:lstStyle/>
          <a:p>
            <a:r>
              <a:rPr lang="tr-TR" sz="2000" dirty="0"/>
              <a:t>YOLO V11 Uygulama-&gt; YOLO11_Object_Detection.ipynb</a:t>
            </a:r>
          </a:p>
        </p:txBody>
      </p:sp>
      <p:pic>
        <p:nvPicPr>
          <p:cNvPr id="17" name="Resim 16">
            <a:extLst>
              <a:ext uri="{FF2B5EF4-FFF2-40B4-BE49-F238E27FC236}">
                <a16:creationId xmlns:a16="http://schemas.microsoft.com/office/drawing/2014/main" id="{A1DA7FBE-D477-B617-AB7F-61CE7220F342}"/>
              </a:ext>
            </a:extLst>
          </p:cNvPr>
          <p:cNvPicPr>
            <a:picLocks noChangeAspect="1"/>
          </p:cNvPicPr>
          <p:nvPr/>
        </p:nvPicPr>
        <p:blipFill>
          <a:blip r:embed="rId3"/>
          <a:stretch>
            <a:fillRect/>
          </a:stretch>
        </p:blipFill>
        <p:spPr>
          <a:xfrm>
            <a:off x="3353950" y="916525"/>
            <a:ext cx="3000955" cy="2009335"/>
          </a:xfrm>
          <a:prstGeom prst="rect">
            <a:avLst/>
          </a:prstGeom>
        </p:spPr>
      </p:pic>
      <p:pic>
        <p:nvPicPr>
          <p:cNvPr id="19" name="Resim 18">
            <a:extLst>
              <a:ext uri="{FF2B5EF4-FFF2-40B4-BE49-F238E27FC236}">
                <a16:creationId xmlns:a16="http://schemas.microsoft.com/office/drawing/2014/main" id="{9F16E170-F677-50DD-FE9E-A489F3BDA871}"/>
              </a:ext>
            </a:extLst>
          </p:cNvPr>
          <p:cNvPicPr>
            <a:picLocks noChangeAspect="1"/>
          </p:cNvPicPr>
          <p:nvPr/>
        </p:nvPicPr>
        <p:blipFill>
          <a:blip r:embed="rId4"/>
          <a:stretch>
            <a:fillRect/>
          </a:stretch>
        </p:blipFill>
        <p:spPr>
          <a:xfrm>
            <a:off x="3281285" y="3000813"/>
            <a:ext cx="3146283" cy="2071578"/>
          </a:xfrm>
          <a:prstGeom prst="rect">
            <a:avLst/>
          </a:prstGeom>
        </p:spPr>
      </p:pic>
    </p:spTree>
    <p:extLst>
      <p:ext uri="{BB962C8B-B14F-4D97-AF65-F5344CB8AC3E}">
        <p14:creationId xmlns:p14="http://schemas.microsoft.com/office/powerpoint/2010/main" val="35391849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Unvan 2"/>
          <p:cNvSpPr txBox="1">
            <a:spLocks/>
          </p:cNvSpPr>
          <p:nvPr/>
        </p:nvSpPr>
        <p:spPr>
          <a:xfrm>
            <a:off x="198783" y="604101"/>
            <a:ext cx="8852451" cy="4471481"/>
          </a:xfrm>
          <a:prstGeom prst="rect">
            <a:avLst/>
          </a:prstGeom>
        </p:spPr>
        <p:txBody>
          <a:bodyPr vert="horz" lIns="91440" tIns="45720" rIns="91440" bIns="45720" rtlCol="0" anchor="t">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lnSpc>
                <a:spcPct val="100000"/>
              </a:lnSpc>
              <a:spcAft>
                <a:spcPts val="600"/>
              </a:spcAft>
            </a:pPr>
            <a:r>
              <a:rPr lang="tr-TR" sz="1800" b="1" u="sng" dirty="0">
                <a:solidFill>
                  <a:srgbClr val="FFFF00"/>
                </a:solidFill>
                <a:latin typeface="Calibri" panose="020F0502020204030204" pitchFamily="34" charset="0"/>
                <a:cs typeface="Calibri" panose="020F0502020204030204" pitchFamily="34" charset="0"/>
              </a:rPr>
              <a:t>Train </a:t>
            </a:r>
            <a:r>
              <a:rPr lang="tr-TR" sz="1800" b="1" u="sng" dirty="0" err="1">
                <a:solidFill>
                  <a:srgbClr val="FFFF00"/>
                </a:solidFill>
                <a:latin typeface="Calibri" panose="020F0502020204030204" pitchFamily="34" charset="0"/>
                <a:cs typeface="Calibri" panose="020F0502020204030204" pitchFamily="34" charset="0"/>
              </a:rPr>
              <a:t>Performance</a:t>
            </a:r>
            <a:r>
              <a:rPr lang="tr-TR" sz="1800" b="1" u="sng" dirty="0">
                <a:solidFill>
                  <a:srgbClr val="FFFF00"/>
                </a:solidFill>
                <a:latin typeface="Calibri" panose="020F0502020204030204" pitchFamily="34" charset="0"/>
                <a:cs typeface="Calibri" panose="020F0502020204030204" pitchFamily="34" charset="0"/>
              </a:rPr>
              <a:t> </a:t>
            </a:r>
            <a:r>
              <a:rPr lang="tr-TR" sz="1800" b="1" u="sng" dirty="0" err="1">
                <a:solidFill>
                  <a:srgbClr val="FFFF00"/>
                </a:solidFill>
                <a:latin typeface="Calibri" panose="020F0502020204030204" pitchFamily="34" charset="0"/>
                <a:cs typeface="Calibri" panose="020F0502020204030204" pitchFamily="34" charset="0"/>
              </a:rPr>
              <a:t>Metric</a:t>
            </a:r>
            <a:endParaRPr lang="tr-TR" sz="1800" b="1" u="sng" dirty="0">
              <a:solidFill>
                <a:srgbClr val="FFFF00"/>
              </a:solidFill>
              <a:latin typeface="Calibri" panose="020F0502020204030204" pitchFamily="34" charset="0"/>
              <a:cs typeface="Calibri" panose="020F0502020204030204" pitchFamily="34" charset="0"/>
            </a:endParaRPr>
          </a:p>
          <a:p>
            <a:pPr algn="just">
              <a:lnSpc>
                <a:spcPct val="100000"/>
              </a:lnSpc>
              <a:spcAft>
                <a:spcPts val="600"/>
              </a:spcAft>
            </a:pPr>
            <a:endParaRPr lang="tr-TR" sz="1600" dirty="0">
              <a:latin typeface="Calibri" panose="020F0502020204030204" pitchFamily="34" charset="0"/>
              <a:cs typeface="Calibri" panose="020F0502020204030204" pitchFamily="34" charset="0"/>
            </a:endParaRPr>
          </a:p>
          <a:p>
            <a:pPr algn="just">
              <a:lnSpc>
                <a:spcPct val="100000"/>
              </a:lnSpc>
              <a:spcAft>
                <a:spcPts val="600"/>
              </a:spcAft>
            </a:pPr>
            <a:endParaRPr lang="tr-TR" sz="1600" dirty="0">
              <a:latin typeface="Calibri" panose="020F0502020204030204" pitchFamily="34" charset="0"/>
              <a:cs typeface="Calibri" panose="020F0502020204030204" pitchFamily="34" charset="0"/>
            </a:endParaRPr>
          </a:p>
          <a:p>
            <a:pPr algn="just">
              <a:lnSpc>
                <a:spcPct val="100000"/>
              </a:lnSpc>
              <a:spcAft>
                <a:spcPts val="600"/>
              </a:spcAft>
            </a:pPr>
            <a:endParaRPr lang="tr-TR" sz="1600" dirty="0">
              <a:latin typeface="Calibri" panose="020F0502020204030204" pitchFamily="34" charset="0"/>
              <a:cs typeface="Calibri" panose="020F0502020204030204" pitchFamily="34" charset="0"/>
            </a:endParaRPr>
          </a:p>
          <a:p>
            <a:pPr algn="just">
              <a:lnSpc>
                <a:spcPct val="100000"/>
              </a:lnSpc>
              <a:spcAft>
                <a:spcPts val="600"/>
              </a:spcAft>
            </a:pPr>
            <a:endParaRPr lang="tr-TR" sz="1600" dirty="0">
              <a:latin typeface="Calibri" panose="020F0502020204030204" pitchFamily="34" charset="0"/>
              <a:cs typeface="Calibri" panose="020F0502020204030204" pitchFamily="34" charset="0"/>
            </a:endParaRPr>
          </a:p>
          <a:p>
            <a:pPr algn="just">
              <a:lnSpc>
                <a:spcPct val="100000"/>
              </a:lnSpc>
              <a:spcAft>
                <a:spcPts val="600"/>
              </a:spcAft>
            </a:pPr>
            <a:endParaRPr lang="tr-TR" sz="1600" dirty="0">
              <a:latin typeface="Calibri" panose="020F0502020204030204" pitchFamily="34" charset="0"/>
              <a:cs typeface="Calibri" panose="020F0502020204030204" pitchFamily="34" charset="0"/>
            </a:endParaRPr>
          </a:p>
          <a:p>
            <a:pPr algn="just">
              <a:lnSpc>
                <a:spcPct val="100000"/>
              </a:lnSpc>
              <a:spcAft>
                <a:spcPts val="600"/>
              </a:spcAft>
            </a:pPr>
            <a:endParaRPr lang="tr-TR" sz="1600" dirty="0">
              <a:latin typeface="Calibri" panose="020F0502020204030204" pitchFamily="34" charset="0"/>
              <a:cs typeface="Calibri" panose="020F0502020204030204" pitchFamily="34" charset="0"/>
            </a:endParaRPr>
          </a:p>
          <a:p>
            <a:pPr algn="just">
              <a:lnSpc>
                <a:spcPct val="100000"/>
              </a:lnSpc>
              <a:spcAft>
                <a:spcPts val="600"/>
              </a:spcAft>
            </a:pPr>
            <a:endParaRPr lang="tr-TR" sz="1600" dirty="0">
              <a:latin typeface="Calibri" panose="020F0502020204030204" pitchFamily="34" charset="0"/>
              <a:cs typeface="Calibri" panose="020F0502020204030204" pitchFamily="34" charset="0"/>
            </a:endParaRPr>
          </a:p>
          <a:p>
            <a:pPr marL="285750" indent="-285750" algn="just">
              <a:lnSpc>
                <a:spcPct val="100000"/>
              </a:lnSpc>
              <a:spcAft>
                <a:spcPts val="600"/>
              </a:spcAft>
              <a:buFont typeface="Arial" panose="020B0604020202020204" pitchFamily="34" charset="0"/>
              <a:buChar char="•"/>
            </a:pPr>
            <a:endParaRPr lang="tr-TR" sz="1600" dirty="0">
              <a:latin typeface="Calibri" panose="020F0502020204030204" pitchFamily="34" charset="0"/>
              <a:cs typeface="Calibri" panose="020F0502020204030204" pitchFamily="34" charset="0"/>
            </a:endParaRPr>
          </a:p>
          <a:p>
            <a:pPr algn="just">
              <a:lnSpc>
                <a:spcPct val="100000"/>
              </a:lnSpc>
              <a:spcAft>
                <a:spcPts val="600"/>
              </a:spcAft>
            </a:pPr>
            <a:endParaRPr lang="tr-TR" sz="1600" dirty="0">
              <a:solidFill>
                <a:srgbClr val="FFFF00"/>
              </a:solidFill>
              <a:latin typeface="Calibri" panose="020F0502020204030204" pitchFamily="34" charset="0"/>
              <a:cs typeface="Calibri" panose="020F0502020204030204" pitchFamily="34" charset="0"/>
            </a:endParaRPr>
          </a:p>
        </p:txBody>
      </p:sp>
      <p:cxnSp>
        <p:nvCxnSpPr>
          <p:cNvPr id="8" name="Düz Ok Bağlayıcısı 7"/>
          <p:cNvCxnSpPr>
            <a:cxnSpLocks/>
          </p:cNvCxnSpPr>
          <p:nvPr/>
        </p:nvCxnSpPr>
        <p:spPr>
          <a:xfrm flipV="1">
            <a:off x="1910687" y="2036299"/>
            <a:ext cx="1902617" cy="2222948"/>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9" name="Unvan 2">
            <a:extLst>
              <a:ext uri="{FF2B5EF4-FFF2-40B4-BE49-F238E27FC236}">
                <a16:creationId xmlns:a16="http://schemas.microsoft.com/office/drawing/2014/main" id="{5DA521D0-C138-78AD-BB15-5AD131886C3D}"/>
              </a:ext>
            </a:extLst>
          </p:cNvPr>
          <p:cNvSpPr>
            <a:spLocks noGrp="1"/>
          </p:cNvSpPr>
          <p:nvPr>
            <p:ph type="title"/>
          </p:nvPr>
        </p:nvSpPr>
        <p:spPr>
          <a:xfrm>
            <a:off x="414848" y="0"/>
            <a:ext cx="8089072" cy="875049"/>
          </a:xfrm>
        </p:spPr>
        <p:txBody>
          <a:bodyPr>
            <a:normAutofit/>
          </a:bodyPr>
          <a:lstStyle/>
          <a:p>
            <a:r>
              <a:rPr lang="tr-TR" sz="2000" dirty="0"/>
              <a:t>YOLO V11 Uygulama-&gt; YOLO11_Object_Detection.ipynb</a:t>
            </a:r>
          </a:p>
        </p:txBody>
      </p:sp>
      <p:pic>
        <p:nvPicPr>
          <p:cNvPr id="13" name="Resim 12">
            <a:extLst>
              <a:ext uri="{FF2B5EF4-FFF2-40B4-BE49-F238E27FC236}">
                <a16:creationId xmlns:a16="http://schemas.microsoft.com/office/drawing/2014/main" id="{528B1218-8E45-3BAD-AF37-7CD2034E74AC}"/>
              </a:ext>
            </a:extLst>
          </p:cNvPr>
          <p:cNvPicPr>
            <a:picLocks noChangeAspect="1"/>
          </p:cNvPicPr>
          <p:nvPr/>
        </p:nvPicPr>
        <p:blipFill>
          <a:blip r:embed="rId2"/>
          <a:stretch>
            <a:fillRect/>
          </a:stretch>
        </p:blipFill>
        <p:spPr>
          <a:xfrm>
            <a:off x="1794904" y="1071783"/>
            <a:ext cx="5328960" cy="4003799"/>
          </a:xfrm>
          <a:prstGeom prst="rect">
            <a:avLst/>
          </a:prstGeom>
        </p:spPr>
      </p:pic>
    </p:spTree>
    <p:extLst>
      <p:ext uri="{BB962C8B-B14F-4D97-AF65-F5344CB8AC3E}">
        <p14:creationId xmlns:p14="http://schemas.microsoft.com/office/powerpoint/2010/main" val="31806444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Unvan 2"/>
          <p:cNvSpPr txBox="1">
            <a:spLocks/>
          </p:cNvSpPr>
          <p:nvPr/>
        </p:nvSpPr>
        <p:spPr>
          <a:xfrm>
            <a:off x="198783" y="604102"/>
            <a:ext cx="8852451" cy="4284698"/>
          </a:xfrm>
          <a:prstGeom prst="rect">
            <a:avLst/>
          </a:prstGeom>
        </p:spPr>
        <p:txBody>
          <a:bodyPr vert="horz" lIns="91440" tIns="45720" rIns="91440" bIns="45720" rtlCol="0" anchor="t">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lnSpc>
                <a:spcPct val="100000"/>
              </a:lnSpc>
              <a:spcAft>
                <a:spcPts val="600"/>
              </a:spcAft>
            </a:pPr>
            <a:r>
              <a:rPr lang="tr-TR" sz="1500" b="1" u="sng" dirty="0" err="1">
                <a:solidFill>
                  <a:srgbClr val="FFFF00"/>
                </a:solidFill>
                <a:latin typeface="Calibri" panose="020F0502020204030204" pitchFamily="34" charset="0"/>
                <a:cs typeface="Calibri" panose="020F0502020204030204" pitchFamily="34" charset="0"/>
              </a:rPr>
              <a:t>Validation</a:t>
            </a:r>
            <a:r>
              <a:rPr lang="tr-TR" sz="1500" b="1" u="sng" dirty="0">
                <a:solidFill>
                  <a:srgbClr val="FFFF00"/>
                </a:solidFill>
                <a:latin typeface="Calibri" panose="020F0502020204030204" pitchFamily="34" charset="0"/>
                <a:cs typeface="Calibri" panose="020F0502020204030204" pitchFamily="34" charset="0"/>
              </a:rPr>
              <a:t> </a:t>
            </a:r>
            <a:r>
              <a:rPr lang="tr-TR" sz="1500" b="1" u="sng" dirty="0" err="1">
                <a:solidFill>
                  <a:srgbClr val="FFFF00"/>
                </a:solidFill>
                <a:latin typeface="Calibri" panose="020F0502020204030204" pitchFamily="34" charset="0"/>
                <a:cs typeface="Calibri" panose="020F0502020204030204" pitchFamily="34" charset="0"/>
              </a:rPr>
              <a:t>Trained</a:t>
            </a:r>
            <a:r>
              <a:rPr lang="tr-TR" sz="1500" b="1" u="sng" dirty="0">
                <a:solidFill>
                  <a:srgbClr val="FFFF00"/>
                </a:solidFill>
                <a:latin typeface="Calibri" panose="020F0502020204030204" pitchFamily="34" charset="0"/>
                <a:cs typeface="Calibri" panose="020F0502020204030204" pitchFamily="34" charset="0"/>
              </a:rPr>
              <a:t> YOLO</a:t>
            </a:r>
          </a:p>
          <a:p>
            <a:pPr algn="just">
              <a:lnSpc>
                <a:spcPct val="100000"/>
              </a:lnSpc>
              <a:spcAft>
                <a:spcPts val="600"/>
              </a:spcAft>
            </a:pPr>
            <a:r>
              <a:rPr lang="tr-TR" sz="1500" dirty="0">
                <a:latin typeface="Calibri" panose="020F0502020204030204" pitchFamily="34" charset="0"/>
                <a:cs typeface="Calibri" panose="020F0502020204030204" pitchFamily="34" charset="0"/>
              </a:rPr>
              <a:t>Eğitim bittikten sonra performans metriklerini elde etmek için test verileri üzerinde best.pt ağırlığı kullanılarak model test edilir. Test işlemi aşağıdaki gibi yapılabilir.</a:t>
            </a:r>
          </a:p>
          <a:p>
            <a:pPr algn="ctr">
              <a:lnSpc>
                <a:spcPct val="100000"/>
              </a:lnSpc>
              <a:spcAft>
                <a:spcPts val="600"/>
              </a:spcAft>
            </a:pPr>
            <a:r>
              <a:rPr lang="tr-TR" sz="1500" dirty="0">
                <a:solidFill>
                  <a:srgbClr val="FFFF00"/>
                </a:solidFill>
                <a:latin typeface="Calibri" panose="020F0502020204030204" pitchFamily="34" charset="0"/>
                <a:cs typeface="Calibri" panose="020F0502020204030204" pitchFamily="34" charset="0"/>
              </a:rPr>
              <a:t>!</a:t>
            </a:r>
            <a:r>
              <a:rPr lang="tr-TR" sz="1500" dirty="0" err="1">
                <a:solidFill>
                  <a:srgbClr val="FFFF00"/>
                </a:solidFill>
                <a:latin typeface="Calibri" panose="020F0502020204030204" pitchFamily="34" charset="0"/>
                <a:cs typeface="Calibri" panose="020F0502020204030204" pitchFamily="34" charset="0"/>
              </a:rPr>
              <a:t>yolo</a:t>
            </a:r>
            <a:r>
              <a:rPr lang="tr-TR" sz="1500" dirty="0">
                <a:solidFill>
                  <a:srgbClr val="FFFF00"/>
                </a:solidFill>
                <a:latin typeface="Calibri" panose="020F0502020204030204" pitchFamily="34" charset="0"/>
                <a:cs typeface="Calibri" panose="020F0502020204030204" pitchFamily="34" charset="0"/>
              </a:rPr>
              <a:t> </a:t>
            </a:r>
            <a:r>
              <a:rPr lang="tr-TR" sz="1500" dirty="0" err="1">
                <a:solidFill>
                  <a:srgbClr val="FFFF00"/>
                </a:solidFill>
                <a:latin typeface="Calibri" panose="020F0502020204030204" pitchFamily="34" charset="0"/>
                <a:cs typeface="Calibri" panose="020F0502020204030204" pitchFamily="34" charset="0"/>
              </a:rPr>
              <a:t>val</a:t>
            </a:r>
            <a:r>
              <a:rPr lang="tr-TR" sz="1500" dirty="0">
                <a:solidFill>
                  <a:srgbClr val="FFFF00"/>
                </a:solidFill>
                <a:latin typeface="Calibri" panose="020F0502020204030204" pitchFamily="34" charset="0"/>
                <a:cs typeface="Calibri" panose="020F0502020204030204" pitchFamily="34" charset="0"/>
              </a:rPr>
              <a:t> model=runs/detect/train2/weights/best.pt data=/</a:t>
            </a:r>
            <a:r>
              <a:rPr lang="tr-TR" sz="1500" dirty="0" err="1">
                <a:solidFill>
                  <a:srgbClr val="FFFF00"/>
                </a:solidFill>
                <a:latin typeface="Calibri" panose="020F0502020204030204" pitchFamily="34" charset="0"/>
                <a:cs typeface="Calibri" panose="020F0502020204030204" pitchFamily="34" charset="0"/>
              </a:rPr>
              <a:t>content</a:t>
            </a:r>
            <a:r>
              <a:rPr lang="tr-TR" sz="1500" dirty="0">
                <a:solidFill>
                  <a:srgbClr val="FFFF00"/>
                </a:solidFill>
                <a:latin typeface="Calibri" panose="020F0502020204030204" pitchFamily="34" charset="0"/>
                <a:cs typeface="Calibri" panose="020F0502020204030204" pitchFamily="34" charset="0"/>
              </a:rPr>
              <a:t>/</a:t>
            </a:r>
            <a:r>
              <a:rPr lang="tr-TR" sz="1500" dirty="0" err="1">
                <a:solidFill>
                  <a:srgbClr val="FFFF00"/>
                </a:solidFill>
                <a:latin typeface="Calibri" panose="020F0502020204030204" pitchFamily="34" charset="0"/>
                <a:cs typeface="Calibri" panose="020F0502020204030204" pitchFamily="34" charset="0"/>
              </a:rPr>
              <a:t>drive</a:t>
            </a:r>
            <a:r>
              <a:rPr lang="tr-TR" sz="1500" dirty="0">
                <a:solidFill>
                  <a:srgbClr val="FFFF00"/>
                </a:solidFill>
                <a:latin typeface="Calibri" panose="020F0502020204030204" pitchFamily="34" charset="0"/>
                <a:cs typeface="Calibri" panose="020F0502020204030204" pitchFamily="34" charset="0"/>
              </a:rPr>
              <a:t>/</a:t>
            </a:r>
            <a:r>
              <a:rPr lang="tr-TR" sz="1500" dirty="0" err="1">
                <a:solidFill>
                  <a:srgbClr val="FFFF00"/>
                </a:solidFill>
                <a:latin typeface="Calibri" panose="020F0502020204030204" pitchFamily="34" charset="0"/>
                <a:cs typeface="Calibri" panose="020F0502020204030204" pitchFamily="34" charset="0"/>
              </a:rPr>
              <a:t>MyDrive</a:t>
            </a:r>
            <a:r>
              <a:rPr lang="tr-TR" sz="1500" dirty="0">
                <a:solidFill>
                  <a:srgbClr val="FFFF00"/>
                </a:solidFill>
                <a:latin typeface="Calibri" panose="020F0502020204030204" pitchFamily="34" charset="0"/>
                <a:cs typeface="Calibri" panose="020F0502020204030204" pitchFamily="34" charset="0"/>
              </a:rPr>
              <a:t>/</a:t>
            </a:r>
            <a:r>
              <a:rPr lang="tr-TR" sz="1500" dirty="0" err="1">
                <a:solidFill>
                  <a:srgbClr val="FFFF00"/>
                </a:solidFill>
                <a:latin typeface="Calibri" panose="020F0502020204030204" pitchFamily="34" charset="0"/>
                <a:cs typeface="Calibri" panose="020F0502020204030204" pitchFamily="34" charset="0"/>
              </a:rPr>
              <a:t>YoloProjectObjectDetection</a:t>
            </a:r>
            <a:r>
              <a:rPr lang="tr-TR" sz="1500" dirty="0">
                <a:solidFill>
                  <a:srgbClr val="FFFF00"/>
                </a:solidFill>
                <a:latin typeface="Calibri" panose="020F0502020204030204" pitchFamily="34" charset="0"/>
                <a:cs typeface="Calibri" panose="020F0502020204030204" pitchFamily="34" charset="0"/>
              </a:rPr>
              <a:t>/custom1.yaml</a:t>
            </a:r>
          </a:p>
          <a:p>
            <a:pPr marL="285750" indent="-285750" algn="just">
              <a:lnSpc>
                <a:spcPct val="100000"/>
              </a:lnSpc>
              <a:spcAft>
                <a:spcPts val="600"/>
              </a:spcAft>
              <a:buFont typeface="Arial" panose="020B0604020202020204" pitchFamily="34" charset="0"/>
              <a:buChar char="•"/>
            </a:pPr>
            <a:r>
              <a:rPr lang="tr-TR" sz="1500" dirty="0">
                <a:latin typeface="Calibri" panose="020F0502020204030204" pitchFamily="34" charset="0"/>
                <a:cs typeface="Calibri" panose="020F0502020204030204" pitchFamily="34" charset="0"/>
              </a:rPr>
              <a:t>Elde edilen metriklere ait eğriler (</a:t>
            </a:r>
            <a:r>
              <a:rPr lang="tr-TR" sz="1500" dirty="0" err="1">
                <a:latin typeface="Calibri" panose="020F0502020204030204" pitchFamily="34" charset="0"/>
                <a:cs typeface="Calibri" panose="020F0502020204030204" pitchFamily="34" charset="0"/>
              </a:rPr>
              <a:t>precision</a:t>
            </a:r>
            <a:r>
              <a:rPr lang="tr-TR" sz="1500" dirty="0">
                <a:latin typeface="Calibri" panose="020F0502020204030204" pitchFamily="34" charset="0"/>
                <a:cs typeface="Calibri" panose="020F0502020204030204" pitchFamily="34" charset="0"/>
              </a:rPr>
              <a:t>, </a:t>
            </a:r>
            <a:r>
              <a:rPr lang="tr-TR" sz="1500" dirty="0" err="1">
                <a:latin typeface="Calibri" panose="020F0502020204030204" pitchFamily="34" charset="0"/>
                <a:cs typeface="Calibri" panose="020F0502020204030204" pitchFamily="34" charset="0"/>
              </a:rPr>
              <a:t>recall</a:t>
            </a:r>
            <a:r>
              <a:rPr lang="tr-TR" sz="1500" dirty="0">
                <a:latin typeface="Calibri" panose="020F0502020204030204" pitchFamily="34" charset="0"/>
                <a:cs typeface="Calibri" panose="020F0502020204030204" pitchFamily="34" charset="0"/>
              </a:rPr>
              <a:t>, f1 vb..) «</a:t>
            </a:r>
            <a:r>
              <a:rPr lang="tr-TR" sz="1500" dirty="0" err="1">
                <a:latin typeface="Calibri" panose="020F0502020204030204" pitchFamily="34" charset="0"/>
                <a:cs typeface="Calibri" panose="020F0502020204030204" pitchFamily="34" charset="0"/>
              </a:rPr>
              <a:t>runs</a:t>
            </a:r>
            <a:r>
              <a:rPr lang="tr-TR" sz="1500" dirty="0">
                <a:latin typeface="Calibri" panose="020F0502020204030204" pitchFamily="34" charset="0"/>
                <a:cs typeface="Calibri" panose="020F0502020204030204" pitchFamily="34" charset="0"/>
              </a:rPr>
              <a:t>/</a:t>
            </a:r>
            <a:r>
              <a:rPr lang="tr-TR" sz="1500" dirty="0" err="1">
                <a:latin typeface="Calibri" panose="020F0502020204030204" pitchFamily="34" charset="0"/>
                <a:cs typeface="Calibri" panose="020F0502020204030204" pitchFamily="34" charset="0"/>
              </a:rPr>
              <a:t>detect</a:t>
            </a:r>
            <a:r>
              <a:rPr lang="tr-TR" sz="1500" dirty="0">
                <a:latin typeface="Calibri" panose="020F0502020204030204" pitchFamily="34" charset="0"/>
                <a:cs typeface="Calibri" panose="020F0502020204030204" pitchFamily="34" charset="0"/>
              </a:rPr>
              <a:t>/</a:t>
            </a:r>
            <a:r>
              <a:rPr lang="tr-TR" sz="1500" dirty="0" err="1">
                <a:latin typeface="Calibri" panose="020F0502020204030204" pitchFamily="34" charset="0"/>
                <a:cs typeface="Calibri" panose="020F0502020204030204" pitchFamily="34" charset="0"/>
              </a:rPr>
              <a:t>val</a:t>
            </a:r>
            <a:r>
              <a:rPr lang="tr-TR" sz="1500" dirty="0">
                <a:latin typeface="Calibri" panose="020F0502020204030204" pitchFamily="34" charset="0"/>
                <a:cs typeface="Calibri" panose="020F0502020204030204" pitchFamily="34" charset="0"/>
              </a:rPr>
              <a:t> (1,2,3….)» klasörü altına kaydedilir. Ayrıca metrik değerleri aşağıdaki gibi ekrana yazılır. </a:t>
            </a:r>
          </a:p>
          <a:p>
            <a:pPr marL="285750" indent="-285750" algn="just">
              <a:lnSpc>
                <a:spcPct val="100000"/>
              </a:lnSpc>
              <a:spcAft>
                <a:spcPts val="600"/>
              </a:spcAft>
              <a:buFont typeface="Arial" panose="020B0604020202020204" pitchFamily="34" charset="0"/>
              <a:buChar char="•"/>
            </a:pPr>
            <a:endParaRPr lang="tr-TR" sz="1500" dirty="0">
              <a:latin typeface="Calibri" panose="020F0502020204030204" pitchFamily="34" charset="0"/>
              <a:cs typeface="Calibri" panose="020F0502020204030204" pitchFamily="34" charset="0"/>
            </a:endParaRPr>
          </a:p>
          <a:p>
            <a:pPr marL="285750" indent="-285750" algn="just">
              <a:lnSpc>
                <a:spcPct val="100000"/>
              </a:lnSpc>
              <a:spcAft>
                <a:spcPts val="600"/>
              </a:spcAft>
              <a:buFont typeface="Arial" panose="020B0604020202020204" pitchFamily="34" charset="0"/>
              <a:buChar char="•"/>
            </a:pPr>
            <a:endParaRPr lang="tr-TR" sz="1500" dirty="0">
              <a:latin typeface="Calibri" panose="020F0502020204030204" pitchFamily="34" charset="0"/>
              <a:cs typeface="Calibri" panose="020F0502020204030204" pitchFamily="34" charset="0"/>
            </a:endParaRPr>
          </a:p>
          <a:p>
            <a:pPr marL="285750" indent="-285750" algn="l">
              <a:buFont typeface="Arial" panose="020B0604020202020204" pitchFamily="34" charset="0"/>
              <a:buChar char="•"/>
            </a:pPr>
            <a:endParaRPr lang="tr-TR" sz="1500" b="0" i="0" u="none" strike="noStrike" baseline="0" dirty="0">
              <a:latin typeface="TimesNewRomanPSMT"/>
            </a:endParaRPr>
          </a:p>
          <a:p>
            <a:pPr marL="285750" indent="-285750" algn="l">
              <a:buFont typeface="Arial" panose="020B0604020202020204" pitchFamily="34" charset="0"/>
              <a:buChar char="•"/>
            </a:pPr>
            <a:endParaRPr lang="tr-TR" sz="1500" dirty="0">
              <a:latin typeface="TimesNewRomanPSMT"/>
            </a:endParaRPr>
          </a:p>
          <a:p>
            <a:pPr marL="285750" indent="-285750" algn="l">
              <a:buFont typeface="Arial" panose="020B0604020202020204" pitchFamily="34" charset="0"/>
              <a:buChar char="•"/>
            </a:pPr>
            <a:r>
              <a:rPr lang="tr-TR" sz="1500" b="0" i="0" u="none" strike="noStrike" baseline="0" dirty="0" err="1">
                <a:latin typeface="TimesNewRomanPSMT"/>
              </a:rPr>
              <a:t>mAP</a:t>
            </a:r>
            <a:r>
              <a:rPr lang="tr-TR" sz="1500" b="0" i="0" u="none" strike="noStrike" baseline="0" dirty="0">
                <a:latin typeface="TimesNewRomanPSMT"/>
              </a:rPr>
              <a:t> (ortalama hassasiyet)</a:t>
            </a:r>
            <a:r>
              <a:rPr lang="tr-TR" sz="1500" dirty="0">
                <a:latin typeface="TimesNewRomanPSMT"/>
              </a:rPr>
              <a:t>, </a:t>
            </a:r>
            <a:r>
              <a:rPr lang="tr-TR" sz="1500" b="0" i="0" u="none" strike="noStrike" baseline="0" dirty="0">
                <a:latin typeface="TimesNewRomanPSMT"/>
              </a:rPr>
              <a:t>kesinlik, duyarlılık, F1-skoru ve </a:t>
            </a:r>
            <a:r>
              <a:rPr lang="tr-TR" sz="1500" b="0" i="0" u="none" strike="noStrike" baseline="0" dirty="0" err="1">
                <a:latin typeface="TimesNewRomanPSMT"/>
              </a:rPr>
              <a:t>IoU</a:t>
            </a:r>
            <a:r>
              <a:rPr lang="tr-TR" sz="1500" b="0" i="0" u="none" strike="noStrike" baseline="0" dirty="0">
                <a:latin typeface="TimesNewRomanPSMT"/>
              </a:rPr>
              <a:t> gibi değerlerin tek bir noktadan değerlendirilmesini sağlar.</a:t>
            </a:r>
          </a:p>
          <a:p>
            <a:pPr marL="285750" indent="-285750" algn="l">
              <a:buFont typeface="Arial" panose="020B0604020202020204" pitchFamily="34" charset="0"/>
              <a:buChar char="•"/>
            </a:pPr>
            <a:endParaRPr lang="tr-TR" sz="1500" dirty="0">
              <a:latin typeface="TimesNewRomanPSMT"/>
              <a:cs typeface="Calibri" panose="020F0502020204030204" pitchFamily="34" charset="0"/>
            </a:endParaRPr>
          </a:p>
          <a:p>
            <a:pPr marL="285750" indent="-285750" algn="l">
              <a:buFont typeface="Arial" panose="020B0604020202020204" pitchFamily="34" charset="0"/>
              <a:buChar char="•"/>
            </a:pPr>
            <a:r>
              <a:rPr lang="tr-TR" sz="1500" dirty="0">
                <a:latin typeface="TimesNewRomanPSMT"/>
                <a:cs typeface="Calibri" panose="020F0502020204030204" pitchFamily="34" charset="0"/>
              </a:rPr>
              <a:t>Sonuçlar incelendiğinde eşik değeri 0.5 için </a:t>
            </a:r>
            <a:r>
              <a:rPr lang="tr-TR" sz="1500" dirty="0" err="1">
                <a:latin typeface="TimesNewRomanPSMT"/>
                <a:cs typeface="Calibri" panose="020F0502020204030204" pitchFamily="34" charset="0"/>
              </a:rPr>
              <a:t>mAP</a:t>
            </a:r>
            <a:r>
              <a:rPr lang="tr-TR" sz="1500" dirty="0">
                <a:latin typeface="TimesNewRomanPSMT"/>
                <a:cs typeface="Calibri" panose="020F0502020204030204" pitchFamily="34" charset="0"/>
              </a:rPr>
              <a:t> 0.995; eşik değeri 0.5 ile 0.95 aralığı için ise </a:t>
            </a:r>
            <a:r>
              <a:rPr lang="tr-TR" sz="1500" dirty="0" err="1">
                <a:latin typeface="TimesNewRomanPSMT"/>
                <a:cs typeface="Calibri" panose="020F0502020204030204" pitchFamily="34" charset="0"/>
              </a:rPr>
              <a:t>mAP</a:t>
            </a:r>
            <a:r>
              <a:rPr lang="tr-TR" sz="1500" dirty="0">
                <a:latin typeface="TimesNewRomanPSMT"/>
                <a:cs typeface="Calibri" panose="020F0502020204030204" pitchFamily="34" charset="0"/>
              </a:rPr>
              <a:t> değeri 0.862 olarak elde edilmiştir. 0.5 ile 0.95 aralığı için </a:t>
            </a:r>
            <a:r>
              <a:rPr lang="tr-TR" sz="1500" dirty="0" err="1">
                <a:latin typeface="TimesNewRomanPSMT"/>
                <a:cs typeface="Calibri" panose="020F0502020204030204" pitchFamily="34" charset="0"/>
              </a:rPr>
              <a:t>mAP</a:t>
            </a:r>
            <a:r>
              <a:rPr lang="tr-TR" sz="1500" dirty="0">
                <a:latin typeface="TimesNewRomanPSMT"/>
                <a:cs typeface="Calibri" panose="020F0502020204030204" pitchFamily="34" charset="0"/>
              </a:rPr>
              <a:t> değeri yeterli değildir.</a:t>
            </a:r>
            <a:endParaRPr lang="tr-TR" sz="1500" dirty="0">
              <a:solidFill>
                <a:srgbClr val="FFFF00"/>
              </a:solidFill>
              <a:latin typeface="Calibri" panose="020F0502020204030204" pitchFamily="34" charset="0"/>
              <a:cs typeface="Calibri" panose="020F0502020204030204" pitchFamily="34" charset="0"/>
            </a:endParaRPr>
          </a:p>
        </p:txBody>
      </p:sp>
      <p:sp>
        <p:nvSpPr>
          <p:cNvPr id="6" name="Unvan 2">
            <a:extLst>
              <a:ext uri="{FF2B5EF4-FFF2-40B4-BE49-F238E27FC236}">
                <a16:creationId xmlns:a16="http://schemas.microsoft.com/office/drawing/2014/main" id="{CE7BE3F2-366C-0002-EC73-62B86EC1946B}"/>
              </a:ext>
            </a:extLst>
          </p:cNvPr>
          <p:cNvSpPr>
            <a:spLocks noGrp="1"/>
          </p:cNvSpPr>
          <p:nvPr>
            <p:ph type="title"/>
          </p:nvPr>
        </p:nvSpPr>
        <p:spPr>
          <a:xfrm>
            <a:off x="414848" y="0"/>
            <a:ext cx="8089072" cy="875049"/>
          </a:xfrm>
        </p:spPr>
        <p:txBody>
          <a:bodyPr>
            <a:normAutofit/>
          </a:bodyPr>
          <a:lstStyle/>
          <a:p>
            <a:r>
              <a:rPr lang="tr-TR" sz="2000" dirty="0"/>
              <a:t>YOLO V11 Uygulama-&gt; YOLO11_Object_Detection.ipynb</a:t>
            </a:r>
          </a:p>
        </p:txBody>
      </p:sp>
      <p:pic>
        <p:nvPicPr>
          <p:cNvPr id="9" name="Resim 8">
            <a:extLst>
              <a:ext uri="{FF2B5EF4-FFF2-40B4-BE49-F238E27FC236}">
                <a16:creationId xmlns:a16="http://schemas.microsoft.com/office/drawing/2014/main" id="{93118EC6-A87F-3DDC-F218-F83D48666A56}"/>
              </a:ext>
            </a:extLst>
          </p:cNvPr>
          <p:cNvPicPr>
            <a:picLocks noChangeAspect="1"/>
          </p:cNvPicPr>
          <p:nvPr/>
        </p:nvPicPr>
        <p:blipFill>
          <a:blip r:embed="rId2"/>
          <a:stretch>
            <a:fillRect/>
          </a:stretch>
        </p:blipFill>
        <p:spPr>
          <a:xfrm>
            <a:off x="198783" y="2512276"/>
            <a:ext cx="8852451" cy="1047416"/>
          </a:xfrm>
          <a:prstGeom prst="rect">
            <a:avLst/>
          </a:prstGeom>
        </p:spPr>
      </p:pic>
    </p:spTree>
    <p:extLst>
      <p:ext uri="{BB962C8B-B14F-4D97-AF65-F5344CB8AC3E}">
        <p14:creationId xmlns:p14="http://schemas.microsoft.com/office/powerpoint/2010/main" val="120583178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Unvan 2"/>
          <p:cNvSpPr txBox="1">
            <a:spLocks/>
          </p:cNvSpPr>
          <p:nvPr/>
        </p:nvSpPr>
        <p:spPr>
          <a:xfrm>
            <a:off x="198783" y="604102"/>
            <a:ext cx="8852451" cy="4284698"/>
          </a:xfrm>
          <a:prstGeom prst="rect">
            <a:avLst/>
          </a:prstGeom>
        </p:spPr>
        <p:txBody>
          <a:bodyPr vert="horz" lIns="91440" tIns="45720" rIns="91440" bIns="45720" rtlCol="0" anchor="t">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lnSpc>
                <a:spcPct val="100000"/>
              </a:lnSpc>
              <a:spcAft>
                <a:spcPts val="600"/>
              </a:spcAft>
            </a:pPr>
            <a:r>
              <a:rPr lang="tr-TR" sz="1500" b="1" u="sng" dirty="0" err="1">
                <a:solidFill>
                  <a:srgbClr val="FFFF00"/>
                </a:solidFill>
                <a:latin typeface="Calibri" panose="020F0502020204030204" pitchFamily="34" charset="0"/>
                <a:cs typeface="Calibri" panose="020F0502020204030204" pitchFamily="34" charset="0"/>
              </a:rPr>
              <a:t>Testing</a:t>
            </a:r>
            <a:r>
              <a:rPr lang="tr-TR" sz="1500" b="1" u="sng" dirty="0">
                <a:solidFill>
                  <a:srgbClr val="FFFF00"/>
                </a:solidFill>
                <a:latin typeface="Calibri" panose="020F0502020204030204" pitchFamily="34" charset="0"/>
                <a:cs typeface="Calibri" panose="020F0502020204030204" pitchFamily="34" charset="0"/>
              </a:rPr>
              <a:t> </a:t>
            </a:r>
            <a:r>
              <a:rPr lang="tr-TR" sz="1500" b="1" u="sng" dirty="0" err="1">
                <a:solidFill>
                  <a:srgbClr val="FFFF00"/>
                </a:solidFill>
                <a:latin typeface="Calibri" panose="020F0502020204030204" pitchFamily="34" charset="0"/>
                <a:cs typeface="Calibri" panose="020F0502020204030204" pitchFamily="34" charset="0"/>
              </a:rPr>
              <a:t>Trained</a:t>
            </a:r>
            <a:r>
              <a:rPr lang="tr-TR" sz="1500" b="1" u="sng" dirty="0">
                <a:solidFill>
                  <a:srgbClr val="FFFF00"/>
                </a:solidFill>
                <a:latin typeface="Calibri" panose="020F0502020204030204" pitchFamily="34" charset="0"/>
                <a:cs typeface="Calibri" panose="020F0502020204030204" pitchFamily="34" charset="0"/>
              </a:rPr>
              <a:t> YOLO</a:t>
            </a:r>
          </a:p>
          <a:p>
            <a:pPr algn="just">
              <a:lnSpc>
                <a:spcPct val="100000"/>
              </a:lnSpc>
              <a:spcAft>
                <a:spcPts val="600"/>
              </a:spcAft>
            </a:pPr>
            <a:r>
              <a:rPr lang="tr-TR" sz="1500" dirty="0">
                <a:latin typeface="Calibri" panose="020F0502020204030204" pitchFamily="34" charset="0"/>
                <a:cs typeface="Calibri" panose="020F0502020204030204" pitchFamily="34" charset="0"/>
              </a:rPr>
              <a:t>Yolov7 klasörü altındaki «</a:t>
            </a:r>
            <a:r>
              <a:rPr lang="tr-TR" sz="1500" dirty="0" err="1">
                <a:latin typeface="Calibri" panose="020F0502020204030204" pitchFamily="34" charset="0"/>
                <a:cs typeface="Calibri" panose="020F0502020204030204" pitchFamily="34" charset="0"/>
              </a:rPr>
              <a:t>runs</a:t>
            </a:r>
            <a:r>
              <a:rPr lang="tr-TR" sz="1500" dirty="0">
                <a:latin typeface="Calibri" panose="020F0502020204030204" pitchFamily="34" charset="0"/>
                <a:cs typeface="Calibri" panose="020F0502020204030204" pitchFamily="34" charset="0"/>
              </a:rPr>
              <a:t>/</a:t>
            </a:r>
            <a:r>
              <a:rPr lang="tr-TR" sz="1500" dirty="0" err="1">
                <a:latin typeface="Calibri" panose="020F0502020204030204" pitchFamily="34" charset="0"/>
                <a:cs typeface="Calibri" panose="020F0502020204030204" pitchFamily="34" charset="0"/>
              </a:rPr>
              <a:t>detect</a:t>
            </a:r>
            <a:r>
              <a:rPr lang="tr-TR" sz="1500" dirty="0">
                <a:latin typeface="Calibri" panose="020F0502020204030204" pitchFamily="34" charset="0"/>
                <a:cs typeface="Calibri" panose="020F0502020204030204" pitchFamily="34" charset="0"/>
              </a:rPr>
              <a:t>/</a:t>
            </a:r>
            <a:r>
              <a:rPr lang="tr-TR" sz="1500" dirty="0" err="1">
                <a:latin typeface="Calibri" panose="020F0502020204030204" pitchFamily="34" charset="0"/>
                <a:cs typeface="Calibri" panose="020F0502020204030204" pitchFamily="34" charset="0"/>
              </a:rPr>
              <a:t>val</a:t>
            </a:r>
            <a:r>
              <a:rPr lang="tr-TR" sz="1500" dirty="0">
                <a:latin typeface="Calibri" panose="020F0502020204030204" pitchFamily="34" charset="0"/>
                <a:cs typeface="Calibri" panose="020F0502020204030204" pitchFamily="34" charset="0"/>
              </a:rPr>
              <a:t>» klasörü altına kaydedilen örnek metrikler: </a:t>
            </a:r>
          </a:p>
          <a:p>
            <a:pPr algn="ctr">
              <a:lnSpc>
                <a:spcPct val="100000"/>
              </a:lnSpc>
              <a:spcAft>
                <a:spcPts val="600"/>
              </a:spcAft>
            </a:pPr>
            <a:endParaRPr lang="tr-TR" sz="1500" b="1" u="sng" dirty="0">
              <a:solidFill>
                <a:srgbClr val="FFFF00"/>
              </a:solidFill>
              <a:latin typeface="Calibri" panose="020F0502020204030204" pitchFamily="34" charset="0"/>
              <a:cs typeface="Calibri" panose="020F0502020204030204" pitchFamily="34" charset="0"/>
            </a:endParaRPr>
          </a:p>
        </p:txBody>
      </p:sp>
      <p:sp>
        <p:nvSpPr>
          <p:cNvPr id="8" name="Unvan 2">
            <a:extLst>
              <a:ext uri="{FF2B5EF4-FFF2-40B4-BE49-F238E27FC236}">
                <a16:creationId xmlns:a16="http://schemas.microsoft.com/office/drawing/2014/main" id="{3250E9DE-D633-471E-33CF-33DB8013E4DC}"/>
              </a:ext>
            </a:extLst>
          </p:cNvPr>
          <p:cNvSpPr>
            <a:spLocks noGrp="1"/>
          </p:cNvSpPr>
          <p:nvPr>
            <p:ph type="title"/>
          </p:nvPr>
        </p:nvSpPr>
        <p:spPr>
          <a:xfrm>
            <a:off x="414848" y="0"/>
            <a:ext cx="8089072" cy="875049"/>
          </a:xfrm>
        </p:spPr>
        <p:txBody>
          <a:bodyPr>
            <a:normAutofit/>
          </a:bodyPr>
          <a:lstStyle/>
          <a:p>
            <a:r>
              <a:rPr lang="tr-TR" sz="2000" dirty="0"/>
              <a:t>YOLO V11 Uygulama-&gt; YOLO11_Object_Detection.ipynb</a:t>
            </a:r>
          </a:p>
        </p:txBody>
      </p:sp>
      <p:pic>
        <p:nvPicPr>
          <p:cNvPr id="10" name="Resim 9">
            <a:extLst>
              <a:ext uri="{FF2B5EF4-FFF2-40B4-BE49-F238E27FC236}">
                <a16:creationId xmlns:a16="http://schemas.microsoft.com/office/drawing/2014/main" id="{AE8F7BE0-27AE-0591-9600-74862614593A}"/>
              </a:ext>
            </a:extLst>
          </p:cNvPr>
          <p:cNvPicPr>
            <a:picLocks noChangeAspect="1"/>
          </p:cNvPicPr>
          <p:nvPr/>
        </p:nvPicPr>
        <p:blipFill>
          <a:blip r:embed="rId2"/>
          <a:stretch>
            <a:fillRect/>
          </a:stretch>
        </p:blipFill>
        <p:spPr>
          <a:xfrm>
            <a:off x="1717367" y="1194009"/>
            <a:ext cx="4275003" cy="3821021"/>
          </a:xfrm>
          <a:prstGeom prst="rect">
            <a:avLst/>
          </a:prstGeom>
        </p:spPr>
      </p:pic>
    </p:spTree>
    <p:extLst>
      <p:ext uri="{BB962C8B-B14F-4D97-AF65-F5344CB8AC3E}">
        <p14:creationId xmlns:p14="http://schemas.microsoft.com/office/powerpoint/2010/main" val="38768447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dirty="0"/>
              <a:t>YOLO</a:t>
            </a:r>
          </a:p>
        </p:txBody>
      </p:sp>
      <p:sp>
        <p:nvSpPr>
          <p:cNvPr id="7" name="Unvan 2"/>
          <p:cNvSpPr txBox="1">
            <a:spLocks/>
          </p:cNvSpPr>
          <p:nvPr/>
        </p:nvSpPr>
        <p:spPr>
          <a:xfrm>
            <a:off x="328708" y="749877"/>
            <a:ext cx="8486584" cy="3643746"/>
          </a:xfrm>
          <a:prstGeom prst="rect">
            <a:avLst/>
          </a:prstGeom>
        </p:spPr>
        <p:txBody>
          <a:bodyPr vert="horz" lIns="91440" tIns="45720" rIns="91440" bIns="45720" rtlCol="0" anchor="t">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marL="285750" indent="-285750" algn="just">
              <a:spcAft>
                <a:spcPts val="1200"/>
              </a:spcAft>
              <a:buFont typeface="Arial" panose="020B0604020202020204" pitchFamily="34" charset="0"/>
              <a:buChar char="•"/>
            </a:pPr>
            <a:r>
              <a:rPr lang="tr-TR" sz="2000" dirty="0">
                <a:latin typeface="Calibri" panose="020F0502020204030204" pitchFamily="34" charset="0"/>
                <a:cs typeface="Calibri" panose="020F0502020204030204" pitchFamily="34" charset="0"/>
              </a:rPr>
              <a:t>YOLO algoritmasının bu kadar hızlı olmasının sebebi görüntüyü tek bir seferde nöral ağdan geçirerek görüntüdeki tüm nesnelerin sınıfını ve koordinatlarını tahmin edebilmesidir. </a:t>
            </a:r>
          </a:p>
          <a:p>
            <a:pPr marL="285750" indent="-285750" algn="just">
              <a:spcAft>
                <a:spcPts val="1200"/>
              </a:spcAft>
              <a:buFont typeface="Arial" panose="020B0604020202020204" pitchFamily="34" charset="0"/>
              <a:buChar char="•"/>
            </a:pPr>
            <a:r>
              <a:rPr lang="tr-TR" sz="2000" dirty="0">
                <a:latin typeface="Calibri" panose="020F0502020204030204" pitchFamily="34" charset="0"/>
                <a:cs typeface="Calibri" panose="020F0502020204030204" pitchFamily="34" charset="0"/>
              </a:rPr>
              <a:t>Yani bu tahmin işleminin temeli, nesne tespitini tek bir regresyon problemi olarak ele almalarında yatar. </a:t>
            </a:r>
          </a:p>
          <a:p>
            <a:pPr marL="285750" indent="-285750" algn="just">
              <a:spcAft>
                <a:spcPts val="1200"/>
              </a:spcAft>
              <a:buFont typeface="Arial" panose="020B0604020202020204" pitchFamily="34" charset="0"/>
              <a:buChar char="•"/>
            </a:pPr>
            <a:r>
              <a:rPr lang="tr-TR" sz="2000" dirty="0">
                <a:latin typeface="Calibri" panose="020F0502020204030204" pitchFamily="34" charset="0"/>
                <a:cs typeface="Calibri" panose="020F0502020204030204" pitchFamily="34" charset="0"/>
              </a:rPr>
              <a:t>Bunu yapmak için ilk önce girdi resmini </a:t>
            </a:r>
            <a:r>
              <a:rPr lang="tr-TR" sz="2000" dirty="0" err="1">
                <a:latin typeface="Calibri" panose="020F0502020204030204" pitchFamily="34" charset="0"/>
                <a:cs typeface="Calibri" panose="020F0502020204030204" pitchFamily="34" charset="0"/>
              </a:rPr>
              <a:t>SxS‘lik</a:t>
            </a:r>
            <a:r>
              <a:rPr lang="tr-TR" sz="2000" dirty="0">
                <a:latin typeface="Calibri" panose="020F0502020204030204" pitchFamily="34" charset="0"/>
                <a:cs typeface="Calibri" panose="020F0502020204030204" pitchFamily="34" charset="0"/>
              </a:rPr>
              <a:t> ızgaralara böler. </a:t>
            </a:r>
          </a:p>
          <a:p>
            <a:pPr marL="285750" indent="-285750" algn="just">
              <a:spcAft>
                <a:spcPts val="1200"/>
              </a:spcAft>
              <a:buFont typeface="Arial" panose="020B0604020202020204" pitchFamily="34" charset="0"/>
              <a:buChar char="•"/>
            </a:pPr>
            <a:r>
              <a:rPr lang="tr-TR" sz="2000" dirty="0">
                <a:latin typeface="Calibri" panose="020F0502020204030204" pitchFamily="34" charset="0"/>
                <a:cs typeface="Calibri" panose="020F0502020204030204" pitchFamily="34" charset="0"/>
              </a:rPr>
              <a:t>Bu ızgaralar 3x3 5x5 19x19 vs. olabilir. </a:t>
            </a:r>
          </a:p>
          <a:p>
            <a:pPr marL="285750" indent="-285750" algn="just">
              <a:spcAft>
                <a:spcPts val="1200"/>
              </a:spcAft>
              <a:buFont typeface="Arial" panose="020B0604020202020204" pitchFamily="34" charset="0"/>
              <a:buChar char="•"/>
            </a:pPr>
            <a:r>
              <a:rPr lang="tr-TR" sz="2000" dirty="0">
                <a:latin typeface="Calibri" panose="020F0502020204030204" pitchFamily="34" charset="0"/>
                <a:cs typeface="Calibri" panose="020F0502020204030204" pitchFamily="34" charset="0"/>
              </a:rPr>
              <a:t>Buna bağlı olarak resim nöral ağdan geçtikten sonra oluşan vektörü inceleyelim:</a:t>
            </a:r>
          </a:p>
        </p:txBody>
      </p:sp>
    </p:spTree>
    <p:extLst>
      <p:ext uri="{BB962C8B-B14F-4D97-AF65-F5344CB8AC3E}">
        <p14:creationId xmlns:p14="http://schemas.microsoft.com/office/powerpoint/2010/main" val="237530214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D7FEA9-805B-42A9-3E45-79DCC0737D56}"/>
            </a:ext>
          </a:extLst>
        </p:cNvPr>
        <p:cNvGrpSpPr/>
        <p:nvPr/>
      </p:nvGrpSpPr>
      <p:grpSpPr>
        <a:xfrm>
          <a:off x="0" y="0"/>
          <a:ext cx="0" cy="0"/>
          <a:chOff x="0" y="0"/>
          <a:chExt cx="0" cy="0"/>
        </a:xfrm>
      </p:grpSpPr>
      <p:sp>
        <p:nvSpPr>
          <p:cNvPr id="7" name="Unvan 2">
            <a:extLst>
              <a:ext uri="{FF2B5EF4-FFF2-40B4-BE49-F238E27FC236}">
                <a16:creationId xmlns:a16="http://schemas.microsoft.com/office/drawing/2014/main" id="{EA29AF85-444E-04AB-05B2-DE0139371383}"/>
              </a:ext>
            </a:extLst>
          </p:cNvPr>
          <p:cNvSpPr txBox="1">
            <a:spLocks/>
          </p:cNvSpPr>
          <p:nvPr/>
        </p:nvSpPr>
        <p:spPr>
          <a:xfrm>
            <a:off x="263582" y="358936"/>
            <a:ext cx="8852451" cy="4961812"/>
          </a:xfrm>
          <a:prstGeom prst="rect">
            <a:avLst/>
          </a:prstGeom>
        </p:spPr>
        <p:txBody>
          <a:bodyPr vert="horz" lIns="91440" tIns="45720" rIns="91440" bIns="45720" rtlCol="0" anchor="t">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lnSpc>
                <a:spcPct val="100000"/>
              </a:lnSpc>
              <a:spcAft>
                <a:spcPts val="600"/>
              </a:spcAft>
            </a:pPr>
            <a:r>
              <a:rPr lang="tr-TR" sz="1400" b="1" u="sng" dirty="0">
                <a:solidFill>
                  <a:srgbClr val="FFFF00"/>
                </a:solidFill>
                <a:latin typeface="Calibri" panose="020F0502020204030204" pitchFamily="34" charset="0"/>
                <a:cs typeface="Calibri" panose="020F0502020204030204" pitchFamily="34" charset="0"/>
              </a:rPr>
              <a:t>Eğitilmiş YOLO ile Görüntüler Üzerinde İstenilen Bölgenin Tespit Edilmesi (</a:t>
            </a:r>
            <a:r>
              <a:rPr lang="tr-TR" sz="1400" b="1" u="sng" dirty="0" err="1">
                <a:solidFill>
                  <a:srgbClr val="FFFF00"/>
                </a:solidFill>
                <a:latin typeface="Calibri" panose="020F0502020204030204" pitchFamily="34" charset="0"/>
                <a:cs typeface="Calibri" panose="020F0502020204030204" pitchFamily="34" charset="0"/>
              </a:rPr>
              <a:t>Predict</a:t>
            </a:r>
            <a:r>
              <a:rPr lang="tr-TR" sz="1400" b="1" u="sng" dirty="0">
                <a:solidFill>
                  <a:srgbClr val="FFFF00"/>
                </a:solidFill>
                <a:latin typeface="Calibri" panose="020F0502020204030204" pitchFamily="34" charset="0"/>
                <a:cs typeface="Calibri" panose="020F0502020204030204" pitchFamily="34" charset="0"/>
              </a:rPr>
              <a:t>)</a:t>
            </a:r>
          </a:p>
          <a:p>
            <a:pPr algn="just">
              <a:lnSpc>
                <a:spcPct val="100000"/>
              </a:lnSpc>
              <a:spcAft>
                <a:spcPts val="600"/>
              </a:spcAft>
            </a:pPr>
            <a:r>
              <a:rPr lang="tr-TR" sz="1400" dirty="0">
                <a:latin typeface="Calibri" panose="020F0502020204030204" pitchFamily="34" charset="0"/>
                <a:cs typeface="Calibri" panose="020F0502020204030204" pitchFamily="34" charset="0"/>
              </a:rPr>
              <a:t>İstenen bir klasördeki resim üzerinde </a:t>
            </a:r>
            <a:r>
              <a:rPr lang="tr-TR" sz="1400" dirty="0" err="1">
                <a:latin typeface="Calibri" panose="020F0502020204030204" pitchFamily="34" charset="0"/>
                <a:cs typeface="Calibri" panose="020F0502020204030204" pitchFamily="34" charset="0"/>
              </a:rPr>
              <a:t>object</a:t>
            </a:r>
            <a:r>
              <a:rPr lang="tr-TR" sz="1400" dirty="0">
                <a:latin typeface="Calibri" panose="020F0502020204030204" pitchFamily="34" charset="0"/>
                <a:cs typeface="Calibri" panose="020F0502020204030204" pitchFamily="34" charset="0"/>
              </a:rPr>
              <a:t> </a:t>
            </a:r>
            <a:r>
              <a:rPr lang="tr-TR" sz="1400" dirty="0" err="1">
                <a:latin typeface="Calibri" panose="020F0502020204030204" pitchFamily="34" charset="0"/>
                <a:cs typeface="Calibri" panose="020F0502020204030204" pitchFamily="34" charset="0"/>
              </a:rPr>
              <a:t>detection</a:t>
            </a:r>
            <a:r>
              <a:rPr lang="tr-TR" sz="1400" dirty="0">
                <a:latin typeface="Calibri" panose="020F0502020204030204" pitchFamily="34" charset="0"/>
                <a:cs typeface="Calibri" panose="020F0502020204030204" pitchFamily="34" charset="0"/>
              </a:rPr>
              <a:t> yapılmak için aşağıdaki kod kullanılır.</a:t>
            </a:r>
          </a:p>
          <a:p>
            <a:pPr>
              <a:lnSpc>
                <a:spcPct val="100000"/>
              </a:lnSpc>
              <a:spcAft>
                <a:spcPts val="600"/>
              </a:spcAft>
            </a:pPr>
            <a:r>
              <a:rPr lang="tr-TR" sz="1400" dirty="0">
                <a:solidFill>
                  <a:srgbClr val="FFFF00"/>
                </a:solidFill>
                <a:latin typeface="Calibri" panose="020F0502020204030204" pitchFamily="34" charset="0"/>
                <a:cs typeface="Calibri" panose="020F0502020204030204" pitchFamily="34" charset="0"/>
              </a:rPr>
              <a:t>!</a:t>
            </a:r>
            <a:r>
              <a:rPr lang="tr-TR" sz="1400" dirty="0" err="1">
                <a:solidFill>
                  <a:srgbClr val="FFFF00"/>
                </a:solidFill>
                <a:latin typeface="Calibri" panose="020F0502020204030204" pitchFamily="34" charset="0"/>
                <a:cs typeface="Calibri" panose="020F0502020204030204" pitchFamily="34" charset="0"/>
              </a:rPr>
              <a:t>yolo</a:t>
            </a:r>
            <a:r>
              <a:rPr lang="tr-TR" sz="1400" dirty="0">
                <a:solidFill>
                  <a:srgbClr val="FFFF00"/>
                </a:solidFill>
                <a:latin typeface="Calibri" panose="020F0502020204030204" pitchFamily="34" charset="0"/>
                <a:cs typeface="Calibri" panose="020F0502020204030204" pitchFamily="34" charset="0"/>
              </a:rPr>
              <a:t> </a:t>
            </a:r>
            <a:r>
              <a:rPr lang="tr-TR" sz="1400" dirty="0" err="1">
                <a:solidFill>
                  <a:srgbClr val="FFFF00"/>
                </a:solidFill>
                <a:latin typeface="Calibri" panose="020F0502020204030204" pitchFamily="34" charset="0"/>
                <a:cs typeface="Calibri" panose="020F0502020204030204" pitchFamily="34" charset="0"/>
              </a:rPr>
              <a:t>predict</a:t>
            </a:r>
            <a:r>
              <a:rPr lang="tr-TR" sz="1400" dirty="0">
                <a:solidFill>
                  <a:srgbClr val="FFFF00"/>
                </a:solidFill>
                <a:latin typeface="Calibri" panose="020F0502020204030204" pitchFamily="34" charset="0"/>
                <a:cs typeface="Calibri" panose="020F0502020204030204" pitchFamily="34" charset="0"/>
              </a:rPr>
              <a:t> model=runs/detect/train2/weights/best.pt </a:t>
            </a:r>
            <a:r>
              <a:rPr lang="tr-TR" sz="1400" dirty="0" err="1">
                <a:solidFill>
                  <a:srgbClr val="FFFF00"/>
                </a:solidFill>
                <a:latin typeface="Calibri" panose="020F0502020204030204" pitchFamily="34" charset="0"/>
                <a:cs typeface="Calibri" panose="020F0502020204030204" pitchFamily="34" charset="0"/>
              </a:rPr>
              <a:t>source</a:t>
            </a:r>
            <a:r>
              <a:rPr lang="tr-TR" sz="1400" dirty="0">
                <a:solidFill>
                  <a:srgbClr val="FFFF00"/>
                </a:solidFill>
                <a:latin typeface="Calibri" panose="020F0502020204030204" pitchFamily="34" charset="0"/>
                <a:cs typeface="Calibri" panose="020F0502020204030204" pitchFamily="34" charset="0"/>
              </a:rPr>
              <a:t>="/</a:t>
            </a:r>
            <a:r>
              <a:rPr lang="tr-TR" sz="1400" dirty="0" err="1">
                <a:solidFill>
                  <a:srgbClr val="FFFF00"/>
                </a:solidFill>
                <a:latin typeface="Calibri" panose="020F0502020204030204" pitchFamily="34" charset="0"/>
                <a:cs typeface="Calibri" panose="020F0502020204030204" pitchFamily="34" charset="0"/>
              </a:rPr>
              <a:t>content</a:t>
            </a:r>
            <a:r>
              <a:rPr lang="tr-TR" sz="1400" dirty="0">
                <a:solidFill>
                  <a:srgbClr val="FFFF00"/>
                </a:solidFill>
                <a:latin typeface="Calibri" panose="020F0502020204030204" pitchFamily="34" charset="0"/>
                <a:cs typeface="Calibri" panose="020F0502020204030204" pitchFamily="34" charset="0"/>
              </a:rPr>
              <a:t>/</a:t>
            </a:r>
            <a:r>
              <a:rPr lang="tr-TR" sz="1400" dirty="0" err="1">
                <a:solidFill>
                  <a:srgbClr val="FFFF00"/>
                </a:solidFill>
                <a:latin typeface="Calibri" panose="020F0502020204030204" pitchFamily="34" charset="0"/>
                <a:cs typeface="Calibri" panose="020F0502020204030204" pitchFamily="34" charset="0"/>
              </a:rPr>
              <a:t>drive</a:t>
            </a:r>
            <a:r>
              <a:rPr lang="tr-TR" sz="1400" dirty="0">
                <a:solidFill>
                  <a:srgbClr val="FFFF00"/>
                </a:solidFill>
                <a:latin typeface="Calibri" panose="020F0502020204030204" pitchFamily="34" charset="0"/>
                <a:cs typeface="Calibri" panose="020F0502020204030204" pitchFamily="34" charset="0"/>
              </a:rPr>
              <a:t>/</a:t>
            </a:r>
            <a:r>
              <a:rPr lang="tr-TR" sz="1400" dirty="0" err="1">
                <a:solidFill>
                  <a:srgbClr val="FFFF00"/>
                </a:solidFill>
                <a:latin typeface="Calibri" panose="020F0502020204030204" pitchFamily="34" charset="0"/>
                <a:cs typeface="Calibri" panose="020F0502020204030204" pitchFamily="34" charset="0"/>
              </a:rPr>
              <a:t>MyDrive</a:t>
            </a:r>
            <a:r>
              <a:rPr lang="tr-TR" sz="1400" dirty="0">
                <a:solidFill>
                  <a:srgbClr val="FFFF00"/>
                </a:solidFill>
                <a:latin typeface="Calibri" panose="020F0502020204030204" pitchFamily="34" charset="0"/>
                <a:cs typeface="Calibri" panose="020F0502020204030204" pitchFamily="34" charset="0"/>
              </a:rPr>
              <a:t>/</a:t>
            </a:r>
            <a:r>
              <a:rPr lang="tr-TR" sz="1400" dirty="0" err="1">
                <a:solidFill>
                  <a:srgbClr val="FFFF00"/>
                </a:solidFill>
                <a:latin typeface="Calibri" panose="020F0502020204030204" pitchFamily="34" charset="0"/>
                <a:cs typeface="Calibri" panose="020F0502020204030204" pitchFamily="34" charset="0"/>
              </a:rPr>
              <a:t>datasets</a:t>
            </a:r>
            <a:r>
              <a:rPr lang="tr-TR" sz="1400" dirty="0">
                <a:solidFill>
                  <a:srgbClr val="FFFF00"/>
                </a:solidFill>
                <a:latin typeface="Calibri" panose="020F0502020204030204" pitchFamily="34" charset="0"/>
                <a:cs typeface="Calibri" panose="020F0502020204030204" pitchFamily="34" charset="0"/>
              </a:rPr>
              <a:t>/</a:t>
            </a:r>
            <a:r>
              <a:rPr lang="tr-TR" sz="1400" dirty="0" err="1">
                <a:solidFill>
                  <a:srgbClr val="FFFF00"/>
                </a:solidFill>
                <a:latin typeface="Calibri" panose="020F0502020204030204" pitchFamily="34" charset="0"/>
                <a:cs typeface="Calibri" panose="020F0502020204030204" pitchFamily="34" charset="0"/>
              </a:rPr>
              <a:t>ObjectDetection</a:t>
            </a:r>
            <a:r>
              <a:rPr lang="tr-TR" sz="1400" dirty="0">
                <a:solidFill>
                  <a:srgbClr val="FFFF00"/>
                </a:solidFill>
                <a:latin typeface="Calibri" panose="020F0502020204030204" pitchFamily="34" charset="0"/>
                <a:cs typeface="Calibri" panose="020F0502020204030204" pitchFamily="34" charset="0"/>
              </a:rPr>
              <a:t>/</a:t>
            </a:r>
            <a:r>
              <a:rPr lang="tr-TR" sz="1400" dirty="0" err="1">
                <a:solidFill>
                  <a:srgbClr val="FFFF00"/>
                </a:solidFill>
                <a:latin typeface="Calibri" panose="020F0502020204030204" pitchFamily="34" charset="0"/>
                <a:cs typeface="Calibri" panose="020F0502020204030204" pitchFamily="34" charset="0"/>
              </a:rPr>
              <a:t>images</a:t>
            </a:r>
            <a:r>
              <a:rPr lang="tr-TR" sz="1400" dirty="0">
                <a:solidFill>
                  <a:srgbClr val="FFFF00"/>
                </a:solidFill>
                <a:latin typeface="Calibri" panose="020F0502020204030204" pitchFamily="34" charset="0"/>
                <a:cs typeface="Calibri" panose="020F0502020204030204" pitchFamily="34" charset="0"/>
              </a:rPr>
              <a:t>/</a:t>
            </a:r>
            <a:r>
              <a:rPr lang="tr-TR" sz="1400" dirty="0" err="1">
                <a:solidFill>
                  <a:srgbClr val="FFFF00"/>
                </a:solidFill>
                <a:latin typeface="Calibri" panose="020F0502020204030204" pitchFamily="34" charset="0"/>
                <a:cs typeface="Calibri" panose="020F0502020204030204" pitchFamily="34" charset="0"/>
              </a:rPr>
              <a:t>val</a:t>
            </a:r>
            <a:r>
              <a:rPr lang="tr-TR" sz="1400" dirty="0">
                <a:solidFill>
                  <a:srgbClr val="FFFF00"/>
                </a:solidFill>
                <a:latin typeface="Calibri" panose="020F0502020204030204" pitchFamily="34" charset="0"/>
                <a:cs typeface="Calibri" panose="020F0502020204030204" pitchFamily="34" charset="0"/>
              </a:rPr>
              <a:t>" </a:t>
            </a:r>
            <a:r>
              <a:rPr lang="tr-TR" sz="1400" dirty="0" err="1">
                <a:solidFill>
                  <a:srgbClr val="FFFF00"/>
                </a:solidFill>
                <a:latin typeface="Calibri" panose="020F0502020204030204" pitchFamily="34" charset="0"/>
                <a:cs typeface="Calibri" panose="020F0502020204030204" pitchFamily="34" charset="0"/>
              </a:rPr>
              <a:t>imgsz</a:t>
            </a:r>
            <a:r>
              <a:rPr lang="tr-TR" sz="1400" dirty="0">
                <a:solidFill>
                  <a:srgbClr val="FFFF00"/>
                </a:solidFill>
                <a:latin typeface="Calibri" panose="020F0502020204030204" pitchFamily="34" charset="0"/>
                <a:cs typeface="Calibri" panose="020F0502020204030204" pitchFamily="34" charset="0"/>
              </a:rPr>
              <a:t>=640 </a:t>
            </a:r>
            <a:r>
              <a:rPr lang="tr-TR" sz="1400" dirty="0" err="1">
                <a:solidFill>
                  <a:srgbClr val="FFFF00"/>
                </a:solidFill>
                <a:latin typeface="Calibri" panose="020F0502020204030204" pitchFamily="34" charset="0"/>
                <a:cs typeface="Calibri" panose="020F0502020204030204" pitchFamily="34" charset="0"/>
              </a:rPr>
              <a:t>save_txt</a:t>
            </a:r>
            <a:r>
              <a:rPr lang="tr-TR" sz="1400" dirty="0">
                <a:solidFill>
                  <a:srgbClr val="FFFF00"/>
                </a:solidFill>
                <a:latin typeface="Calibri" panose="020F0502020204030204" pitchFamily="34" charset="0"/>
                <a:cs typeface="Calibri" panose="020F0502020204030204" pitchFamily="34" charset="0"/>
              </a:rPr>
              <a:t>=True </a:t>
            </a:r>
            <a:r>
              <a:rPr lang="tr-TR" sz="1400" dirty="0" err="1">
                <a:solidFill>
                  <a:srgbClr val="FFFF00"/>
                </a:solidFill>
                <a:latin typeface="Calibri" panose="020F0502020204030204" pitchFamily="34" charset="0"/>
                <a:cs typeface="Calibri" panose="020F0502020204030204" pitchFamily="34" charset="0"/>
              </a:rPr>
              <a:t>save</a:t>
            </a:r>
            <a:r>
              <a:rPr lang="tr-TR" sz="1400" dirty="0">
                <a:solidFill>
                  <a:srgbClr val="FFFF00"/>
                </a:solidFill>
                <a:latin typeface="Calibri" panose="020F0502020204030204" pitchFamily="34" charset="0"/>
                <a:cs typeface="Calibri" panose="020F0502020204030204" pitchFamily="34" charset="0"/>
              </a:rPr>
              <a:t>=True </a:t>
            </a:r>
            <a:r>
              <a:rPr lang="tr-TR" sz="1400" dirty="0" err="1">
                <a:solidFill>
                  <a:srgbClr val="FFFF00"/>
                </a:solidFill>
                <a:latin typeface="Calibri" panose="020F0502020204030204" pitchFamily="34" charset="0"/>
                <a:cs typeface="Calibri" panose="020F0502020204030204" pitchFamily="34" charset="0"/>
              </a:rPr>
              <a:t>save_crop</a:t>
            </a:r>
            <a:r>
              <a:rPr lang="tr-TR" sz="1400" dirty="0">
                <a:solidFill>
                  <a:srgbClr val="FFFF00"/>
                </a:solidFill>
                <a:latin typeface="Calibri" panose="020F0502020204030204" pitchFamily="34" charset="0"/>
                <a:cs typeface="Calibri" panose="020F0502020204030204" pitchFamily="34" charset="0"/>
              </a:rPr>
              <a:t>=True  </a:t>
            </a:r>
            <a:r>
              <a:rPr lang="tr-TR" sz="1400" dirty="0" err="1">
                <a:solidFill>
                  <a:srgbClr val="FFFF00"/>
                </a:solidFill>
                <a:latin typeface="Calibri" panose="020F0502020204030204" pitchFamily="34" charset="0"/>
                <a:cs typeface="Calibri" panose="020F0502020204030204" pitchFamily="34" charset="0"/>
              </a:rPr>
              <a:t>exist_ok</a:t>
            </a:r>
            <a:r>
              <a:rPr lang="tr-TR" sz="1400" dirty="0">
                <a:solidFill>
                  <a:srgbClr val="FFFF00"/>
                </a:solidFill>
                <a:latin typeface="Calibri" panose="020F0502020204030204" pitchFamily="34" charset="0"/>
                <a:cs typeface="Calibri" panose="020F0502020204030204" pitchFamily="34" charset="0"/>
              </a:rPr>
              <a:t>=True </a:t>
            </a:r>
            <a:r>
              <a:rPr lang="tr-TR" sz="1400" dirty="0" err="1">
                <a:solidFill>
                  <a:srgbClr val="FFFF00"/>
                </a:solidFill>
                <a:latin typeface="Calibri" panose="020F0502020204030204" pitchFamily="34" charset="0"/>
                <a:cs typeface="Calibri" panose="020F0502020204030204" pitchFamily="34" charset="0"/>
              </a:rPr>
              <a:t>conf</a:t>
            </a:r>
            <a:r>
              <a:rPr lang="tr-TR" sz="1400" dirty="0">
                <a:solidFill>
                  <a:srgbClr val="FFFF00"/>
                </a:solidFill>
                <a:latin typeface="Calibri" panose="020F0502020204030204" pitchFamily="34" charset="0"/>
                <a:cs typeface="Calibri" panose="020F0502020204030204" pitchFamily="34" charset="0"/>
              </a:rPr>
              <a:t>=0.5</a:t>
            </a:r>
          </a:p>
          <a:p>
            <a:pPr algn="just">
              <a:lnSpc>
                <a:spcPct val="100000"/>
              </a:lnSpc>
              <a:spcAft>
                <a:spcPts val="600"/>
              </a:spcAft>
            </a:pPr>
            <a:endParaRPr lang="tr-TR" sz="1400" dirty="0">
              <a:solidFill>
                <a:srgbClr val="FFFF00"/>
              </a:solidFill>
              <a:latin typeface="Calibri" panose="020F0502020204030204" pitchFamily="34" charset="0"/>
              <a:cs typeface="Calibri" panose="020F0502020204030204" pitchFamily="34" charset="0"/>
            </a:endParaRPr>
          </a:p>
          <a:p>
            <a:pPr algn="just">
              <a:lnSpc>
                <a:spcPct val="100000"/>
              </a:lnSpc>
              <a:spcAft>
                <a:spcPts val="600"/>
              </a:spcAft>
            </a:pPr>
            <a:r>
              <a:rPr lang="tr-TR" sz="1400" dirty="0">
                <a:latin typeface="Calibri" panose="020F0502020204030204" pitchFamily="34" charset="0"/>
                <a:cs typeface="Calibri" panose="020F0502020204030204" pitchFamily="34" charset="0"/>
              </a:rPr>
              <a:t>Bir değişkene aktarılan </a:t>
            </a:r>
            <a:r>
              <a:rPr lang="tr-TR" sz="1400" dirty="0" err="1">
                <a:latin typeface="Calibri" panose="020F0502020204030204" pitchFamily="34" charset="0"/>
                <a:cs typeface="Calibri" panose="020F0502020204030204" pitchFamily="34" charset="0"/>
              </a:rPr>
              <a:t>path’deki</a:t>
            </a:r>
            <a:r>
              <a:rPr lang="tr-TR" sz="1400" dirty="0">
                <a:latin typeface="Calibri" panose="020F0502020204030204" pitchFamily="34" charset="0"/>
                <a:cs typeface="Calibri" panose="020F0502020204030204" pitchFamily="34" charset="0"/>
              </a:rPr>
              <a:t> dosya için:</a:t>
            </a:r>
          </a:p>
          <a:p>
            <a:pPr algn="just">
              <a:lnSpc>
                <a:spcPct val="100000"/>
              </a:lnSpc>
              <a:spcAft>
                <a:spcPts val="600"/>
              </a:spcAft>
            </a:pPr>
            <a:r>
              <a:rPr lang="tr-TR" sz="1400" dirty="0">
                <a:solidFill>
                  <a:srgbClr val="FFFF00"/>
                </a:solidFill>
                <a:latin typeface="Calibri" panose="020F0502020204030204" pitchFamily="34" charset="0"/>
                <a:cs typeface="Calibri" panose="020F0502020204030204" pitchFamily="34" charset="0"/>
              </a:rPr>
              <a:t>!</a:t>
            </a:r>
            <a:r>
              <a:rPr lang="tr-TR" sz="1400" dirty="0" err="1">
                <a:solidFill>
                  <a:srgbClr val="FFFF00"/>
                </a:solidFill>
                <a:latin typeface="Calibri" panose="020F0502020204030204" pitchFamily="34" charset="0"/>
                <a:cs typeface="Calibri" panose="020F0502020204030204" pitchFamily="34" charset="0"/>
              </a:rPr>
              <a:t>python</a:t>
            </a:r>
            <a:r>
              <a:rPr lang="tr-TR" sz="1400" dirty="0">
                <a:solidFill>
                  <a:srgbClr val="FFFF00"/>
                </a:solidFill>
                <a:latin typeface="Calibri" panose="020F0502020204030204" pitchFamily="34" charset="0"/>
                <a:cs typeface="Calibri" panose="020F0502020204030204" pitchFamily="34" charset="0"/>
              </a:rPr>
              <a:t> detect.py --</a:t>
            </a:r>
            <a:r>
              <a:rPr lang="tr-TR" sz="1400" dirty="0" err="1">
                <a:solidFill>
                  <a:srgbClr val="FFFF00"/>
                </a:solidFill>
                <a:latin typeface="Calibri" panose="020F0502020204030204" pitchFamily="34" charset="0"/>
                <a:cs typeface="Calibri" panose="020F0502020204030204" pitchFamily="34" charset="0"/>
              </a:rPr>
              <a:t>save-txt</a:t>
            </a:r>
            <a:r>
              <a:rPr lang="tr-TR" sz="1400" dirty="0">
                <a:solidFill>
                  <a:srgbClr val="FFFF00"/>
                </a:solidFill>
                <a:latin typeface="Calibri" panose="020F0502020204030204" pitchFamily="34" charset="0"/>
                <a:cs typeface="Calibri" panose="020F0502020204030204" pitchFamily="34" charset="0"/>
              </a:rPr>
              <a:t> --</a:t>
            </a:r>
            <a:r>
              <a:rPr lang="tr-TR" sz="1400" dirty="0" err="1">
                <a:solidFill>
                  <a:srgbClr val="FFFF00"/>
                </a:solidFill>
                <a:latin typeface="Calibri" panose="020F0502020204030204" pitchFamily="34" charset="0"/>
                <a:cs typeface="Calibri" panose="020F0502020204030204" pitchFamily="34" charset="0"/>
              </a:rPr>
              <a:t>conf</a:t>
            </a:r>
            <a:r>
              <a:rPr lang="tr-TR" sz="1400" dirty="0">
                <a:solidFill>
                  <a:srgbClr val="FFFF00"/>
                </a:solidFill>
                <a:latin typeface="Calibri" panose="020F0502020204030204" pitchFamily="34" charset="0"/>
                <a:cs typeface="Calibri" panose="020F0502020204030204" pitchFamily="34" charset="0"/>
              </a:rPr>
              <a:t> 0.5 --</a:t>
            </a:r>
            <a:r>
              <a:rPr lang="tr-TR" sz="1400" dirty="0" err="1">
                <a:solidFill>
                  <a:srgbClr val="FFFF00"/>
                </a:solidFill>
                <a:latin typeface="Calibri" panose="020F0502020204030204" pitchFamily="34" charset="0"/>
                <a:cs typeface="Calibri" panose="020F0502020204030204" pitchFamily="34" charset="0"/>
              </a:rPr>
              <a:t>weights</a:t>
            </a:r>
            <a:r>
              <a:rPr lang="tr-TR" sz="1400" dirty="0">
                <a:solidFill>
                  <a:srgbClr val="FFFF00"/>
                </a:solidFill>
                <a:latin typeface="Calibri" panose="020F0502020204030204" pitchFamily="34" charset="0"/>
                <a:cs typeface="Calibri" panose="020F0502020204030204" pitchFamily="34" charset="0"/>
              </a:rPr>
              <a:t> runs/train/yolov72/weights/last.pt --</a:t>
            </a:r>
            <a:r>
              <a:rPr lang="tr-TR" sz="1400" dirty="0" err="1">
                <a:solidFill>
                  <a:srgbClr val="FFFF00"/>
                </a:solidFill>
                <a:latin typeface="Calibri" panose="020F0502020204030204" pitchFamily="34" charset="0"/>
                <a:cs typeface="Calibri" panose="020F0502020204030204" pitchFamily="34" charset="0"/>
              </a:rPr>
              <a:t>source</a:t>
            </a:r>
            <a:r>
              <a:rPr lang="tr-TR" sz="1400" dirty="0">
                <a:solidFill>
                  <a:srgbClr val="FFFF00"/>
                </a:solidFill>
                <a:latin typeface="Calibri" panose="020F0502020204030204" pitchFamily="34" charset="0"/>
                <a:cs typeface="Calibri" panose="020F0502020204030204" pitchFamily="34" charset="0"/>
              </a:rPr>
              <a:t> "$</a:t>
            </a:r>
            <a:r>
              <a:rPr lang="tr-TR" sz="1400" dirty="0" err="1">
                <a:solidFill>
                  <a:srgbClr val="FFFF00"/>
                </a:solidFill>
                <a:latin typeface="Calibri" panose="020F0502020204030204" pitchFamily="34" charset="0"/>
                <a:cs typeface="Calibri" panose="020F0502020204030204" pitchFamily="34" charset="0"/>
              </a:rPr>
              <a:t>image_path</a:t>
            </a:r>
            <a:r>
              <a:rPr lang="tr-TR" sz="1400" dirty="0">
                <a:solidFill>
                  <a:srgbClr val="FFFF00"/>
                </a:solidFill>
                <a:latin typeface="Calibri" panose="020F0502020204030204" pitchFamily="34" charset="0"/>
                <a:cs typeface="Calibri" panose="020F0502020204030204" pitchFamily="34" charset="0"/>
              </a:rPr>
              <a:t>" --</a:t>
            </a:r>
            <a:r>
              <a:rPr lang="tr-TR" sz="1400" dirty="0" err="1">
                <a:solidFill>
                  <a:srgbClr val="FFFF00"/>
                </a:solidFill>
                <a:latin typeface="Calibri" panose="020F0502020204030204" pitchFamily="34" charset="0"/>
                <a:cs typeface="Calibri" panose="020F0502020204030204" pitchFamily="34" charset="0"/>
              </a:rPr>
              <a:t>exist</a:t>
            </a:r>
            <a:r>
              <a:rPr lang="tr-TR" sz="1400" dirty="0">
                <a:solidFill>
                  <a:srgbClr val="FFFF00"/>
                </a:solidFill>
                <a:latin typeface="Calibri" panose="020F0502020204030204" pitchFamily="34" charset="0"/>
                <a:cs typeface="Calibri" panose="020F0502020204030204" pitchFamily="34" charset="0"/>
              </a:rPr>
              <a:t>-ok</a:t>
            </a:r>
          </a:p>
          <a:p>
            <a:pPr algn="just">
              <a:lnSpc>
                <a:spcPct val="100000"/>
              </a:lnSpc>
              <a:spcAft>
                <a:spcPts val="600"/>
              </a:spcAft>
            </a:pPr>
            <a:endParaRPr lang="tr-TR" sz="1400" dirty="0">
              <a:latin typeface="Calibri" panose="020F0502020204030204" pitchFamily="34" charset="0"/>
              <a:cs typeface="Calibri" panose="020F0502020204030204" pitchFamily="34" charset="0"/>
            </a:endParaRPr>
          </a:p>
          <a:p>
            <a:pPr algn="just">
              <a:lnSpc>
                <a:spcPct val="100000"/>
              </a:lnSpc>
              <a:spcAft>
                <a:spcPts val="600"/>
              </a:spcAft>
            </a:pPr>
            <a:r>
              <a:rPr lang="tr-TR" sz="1400" dirty="0" err="1">
                <a:solidFill>
                  <a:srgbClr val="FFFF00"/>
                </a:solidFill>
                <a:latin typeface="Calibri" panose="020F0502020204030204" pitchFamily="34" charset="0"/>
                <a:cs typeface="Calibri" panose="020F0502020204030204" pitchFamily="34" charset="0"/>
              </a:rPr>
              <a:t>exist_ok</a:t>
            </a:r>
            <a:r>
              <a:rPr lang="tr-TR" sz="1400" dirty="0">
                <a:solidFill>
                  <a:srgbClr val="FFFF00"/>
                </a:solidFill>
                <a:latin typeface="Calibri" panose="020F0502020204030204" pitchFamily="34" charset="0"/>
                <a:cs typeface="Calibri" panose="020F0502020204030204" pitchFamily="34" charset="0"/>
              </a:rPr>
              <a:t>: </a:t>
            </a:r>
            <a:r>
              <a:rPr lang="tr-TR" sz="1400" dirty="0">
                <a:latin typeface="Calibri" panose="020F0502020204030204" pitchFamily="34" charset="0"/>
                <a:cs typeface="Calibri" panose="020F0502020204030204" pitchFamily="34" charset="0"/>
              </a:rPr>
              <a:t>Bu parametre verilmezse her resim </a:t>
            </a:r>
            <a:r>
              <a:rPr lang="tr-TR" sz="1400" dirty="0" err="1">
                <a:latin typeface="Calibri" panose="020F0502020204030204" pitchFamily="34" charset="0"/>
                <a:cs typeface="Calibri" panose="020F0502020204030204" pitchFamily="34" charset="0"/>
              </a:rPr>
              <a:t>detection</a:t>
            </a:r>
            <a:r>
              <a:rPr lang="tr-TR" sz="1400" dirty="0">
                <a:latin typeface="Calibri" panose="020F0502020204030204" pitchFamily="34" charset="0"/>
                <a:cs typeface="Calibri" panose="020F0502020204030204" pitchFamily="34" charset="0"/>
              </a:rPr>
              <a:t> sonucu için ayrı bir klasör açar.</a:t>
            </a:r>
          </a:p>
          <a:p>
            <a:pPr algn="just">
              <a:lnSpc>
                <a:spcPct val="100000"/>
              </a:lnSpc>
              <a:spcAft>
                <a:spcPts val="600"/>
              </a:spcAft>
            </a:pPr>
            <a:r>
              <a:rPr lang="tr-TR" sz="1400" dirty="0" err="1">
                <a:solidFill>
                  <a:srgbClr val="FFFF00"/>
                </a:solidFill>
                <a:latin typeface="Calibri" panose="020F0502020204030204" pitchFamily="34" charset="0"/>
                <a:cs typeface="Calibri" panose="020F0502020204030204" pitchFamily="34" charset="0"/>
              </a:rPr>
              <a:t>save_txt</a:t>
            </a:r>
            <a:r>
              <a:rPr lang="tr-TR" sz="1400" dirty="0">
                <a:solidFill>
                  <a:srgbClr val="FFFF00"/>
                </a:solidFill>
                <a:latin typeface="Calibri" panose="020F0502020204030204" pitchFamily="34" charset="0"/>
                <a:cs typeface="Calibri" panose="020F0502020204030204" pitchFamily="34" charset="0"/>
              </a:rPr>
              <a:t>:</a:t>
            </a:r>
            <a:r>
              <a:rPr lang="tr-TR" sz="1400" dirty="0">
                <a:latin typeface="Calibri" panose="020F0502020204030204" pitchFamily="34" charset="0"/>
                <a:cs typeface="Calibri" panose="020F0502020204030204" pitchFamily="34" charset="0"/>
              </a:rPr>
              <a:t> Bu parametre verilmezse tespit edilen bölge koordinatları txt dosyası olarak verilmez.</a:t>
            </a:r>
          </a:p>
          <a:p>
            <a:pPr algn="just">
              <a:lnSpc>
                <a:spcPct val="100000"/>
              </a:lnSpc>
              <a:spcAft>
                <a:spcPts val="600"/>
              </a:spcAft>
            </a:pPr>
            <a:r>
              <a:rPr lang="tr-TR" sz="1400" dirty="0" err="1">
                <a:solidFill>
                  <a:srgbClr val="FFFF00"/>
                </a:solidFill>
                <a:latin typeface="Calibri" panose="020F0502020204030204" pitchFamily="34" charset="0"/>
                <a:cs typeface="Calibri" panose="020F0502020204030204" pitchFamily="34" charset="0"/>
              </a:rPr>
              <a:t>conf</a:t>
            </a:r>
            <a:r>
              <a:rPr lang="tr-TR" sz="1400" dirty="0">
                <a:solidFill>
                  <a:srgbClr val="FFFF00"/>
                </a:solidFill>
                <a:latin typeface="Calibri" panose="020F0502020204030204" pitchFamily="34" charset="0"/>
                <a:cs typeface="Calibri" panose="020F0502020204030204" pitchFamily="34" charset="0"/>
              </a:rPr>
              <a:t>=0.5: </a:t>
            </a:r>
            <a:r>
              <a:rPr lang="tr-TR" sz="1400" dirty="0">
                <a:latin typeface="Calibri" panose="020F0502020204030204" pitchFamily="34" charset="0"/>
                <a:cs typeface="Calibri" panose="020F0502020204030204" pitchFamily="34" charset="0"/>
              </a:rPr>
              <a:t>0.5 güven değerinden yüksek tespitleri kabul et.</a:t>
            </a:r>
          </a:p>
          <a:p>
            <a:pPr algn="just">
              <a:lnSpc>
                <a:spcPct val="100000"/>
              </a:lnSpc>
              <a:spcAft>
                <a:spcPts val="600"/>
              </a:spcAft>
            </a:pPr>
            <a:r>
              <a:rPr lang="tr-TR" sz="1400" dirty="0" err="1">
                <a:solidFill>
                  <a:srgbClr val="FFFF00"/>
                </a:solidFill>
                <a:latin typeface="Calibri" panose="020F0502020204030204" pitchFamily="34" charset="0"/>
                <a:cs typeface="Calibri" panose="020F0502020204030204" pitchFamily="34" charset="0"/>
              </a:rPr>
              <a:t>save_crop</a:t>
            </a:r>
            <a:r>
              <a:rPr lang="tr-TR" sz="1400" dirty="0">
                <a:solidFill>
                  <a:srgbClr val="FFFF00"/>
                </a:solidFill>
                <a:latin typeface="Calibri" panose="020F0502020204030204" pitchFamily="34" charset="0"/>
                <a:cs typeface="Calibri" panose="020F0502020204030204" pitchFamily="34" charset="0"/>
              </a:rPr>
              <a:t>: </a:t>
            </a:r>
            <a:r>
              <a:rPr lang="tr-TR" sz="1400" dirty="0">
                <a:latin typeface="Calibri" panose="020F0502020204030204" pitchFamily="34" charset="0"/>
                <a:cs typeface="Calibri" panose="020F0502020204030204" pitchFamily="34" charset="0"/>
              </a:rPr>
              <a:t>Resimleri </a:t>
            </a:r>
            <a:r>
              <a:rPr lang="tr-TR" sz="1400" dirty="0" err="1">
                <a:latin typeface="Calibri" panose="020F0502020204030204" pitchFamily="34" charset="0"/>
                <a:cs typeface="Calibri" panose="020F0502020204030204" pitchFamily="34" charset="0"/>
              </a:rPr>
              <a:t>cropla</a:t>
            </a:r>
            <a:r>
              <a:rPr lang="tr-TR" sz="1400" dirty="0">
                <a:latin typeface="Calibri" panose="020F0502020204030204" pitchFamily="34" charset="0"/>
                <a:cs typeface="Calibri" panose="020F0502020204030204" pitchFamily="34" charset="0"/>
              </a:rPr>
              <a:t> ve </a:t>
            </a:r>
            <a:r>
              <a:rPr lang="tr-TR" sz="1400" dirty="0" err="1">
                <a:solidFill>
                  <a:srgbClr val="FFFF00"/>
                </a:solidFill>
                <a:latin typeface="Calibri" panose="020F0502020204030204" pitchFamily="34" charset="0"/>
                <a:cs typeface="Calibri" panose="020F0502020204030204" pitchFamily="34" charset="0"/>
              </a:rPr>
              <a:t>runs</a:t>
            </a:r>
            <a:r>
              <a:rPr lang="tr-TR" sz="1400" dirty="0">
                <a:solidFill>
                  <a:srgbClr val="FFFF00"/>
                </a:solidFill>
                <a:latin typeface="Calibri" panose="020F0502020204030204" pitchFamily="34" charset="0"/>
                <a:cs typeface="Calibri" panose="020F0502020204030204" pitchFamily="34" charset="0"/>
              </a:rPr>
              <a:t>/</a:t>
            </a:r>
            <a:r>
              <a:rPr lang="tr-TR" sz="1400" dirty="0" err="1">
                <a:solidFill>
                  <a:srgbClr val="FFFF00"/>
                </a:solidFill>
                <a:latin typeface="Calibri" panose="020F0502020204030204" pitchFamily="34" charset="0"/>
                <a:cs typeface="Calibri" panose="020F0502020204030204" pitchFamily="34" charset="0"/>
              </a:rPr>
              <a:t>detect</a:t>
            </a:r>
            <a:r>
              <a:rPr lang="tr-TR" sz="1400" dirty="0">
                <a:solidFill>
                  <a:srgbClr val="FFFF00"/>
                </a:solidFill>
                <a:latin typeface="Calibri" panose="020F0502020204030204" pitchFamily="34" charset="0"/>
                <a:cs typeface="Calibri" panose="020F0502020204030204" pitchFamily="34" charset="0"/>
              </a:rPr>
              <a:t>/</a:t>
            </a:r>
            <a:r>
              <a:rPr lang="tr-TR" sz="1400" dirty="0" err="1">
                <a:solidFill>
                  <a:srgbClr val="FFFF00"/>
                </a:solidFill>
                <a:latin typeface="Calibri" panose="020F0502020204030204" pitchFamily="34" charset="0"/>
                <a:cs typeface="Calibri" panose="020F0502020204030204" pitchFamily="34" charset="0"/>
              </a:rPr>
              <a:t>predict</a:t>
            </a:r>
            <a:r>
              <a:rPr lang="tr-TR" sz="1400" dirty="0">
                <a:solidFill>
                  <a:srgbClr val="FFFF00"/>
                </a:solidFill>
                <a:latin typeface="Calibri" panose="020F0502020204030204" pitchFamily="34" charset="0"/>
                <a:cs typeface="Calibri" panose="020F0502020204030204" pitchFamily="34" charset="0"/>
              </a:rPr>
              <a:t>/</a:t>
            </a:r>
            <a:r>
              <a:rPr lang="tr-TR" sz="1400" dirty="0" err="1">
                <a:solidFill>
                  <a:srgbClr val="FFFF00"/>
                </a:solidFill>
                <a:latin typeface="Calibri" panose="020F0502020204030204" pitchFamily="34" charset="0"/>
                <a:cs typeface="Calibri" panose="020F0502020204030204" pitchFamily="34" charset="0"/>
              </a:rPr>
              <a:t>crops</a:t>
            </a:r>
            <a:r>
              <a:rPr lang="tr-TR" sz="1400" dirty="0">
                <a:solidFill>
                  <a:srgbClr val="FFFF00"/>
                </a:solidFill>
                <a:latin typeface="Calibri" panose="020F0502020204030204" pitchFamily="34" charset="0"/>
                <a:cs typeface="Calibri" panose="020F0502020204030204" pitchFamily="34" charset="0"/>
              </a:rPr>
              <a:t> </a:t>
            </a:r>
            <a:r>
              <a:rPr lang="tr-TR" sz="1400" dirty="0">
                <a:latin typeface="Calibri" panose="020F0502020204030204" pitchFamily="34" charset="0"/>
                <a:cs typeface="Calibri" panose="020F0502020204030204" pitchFamily="34" charset="0"/>
              </a:rPr>
              <a:t>klasörüne kaydet. Önceki versiyonlarda biz </a:t>
            </a:r>
            <a:r>
              <a:rPr lang="tr-TR" sz="1400" dirty="0" err="1">
                <a:latin typeface="Calibri" panose="020F0502020204030204" pitchFamily="34" charset="0"/>
                <a:cs typeface="Calibri" panose="020F0502020204030204" pitchFamily="34" charset="0"/>
              </a:rPr>
              <a:t>manual</a:t>
            </a:r>
            <a:r>
              <a:rPr lang="tr-TR" sz="1400" dirty="0">
                <a:latin typeface="Calibri" panose="020F0502020204030204" pitchFamily="34" charset="0"/>
                <a:cs typeface="Calibri" panose="020F0502020204030204" pitchFamily="34" charset="0"/>
              </a:rPr>
              <a:t> yapıyorduk</a:t>
            </a:r>
          </a:p>
          <a:p>
            <a:pPr algn="just">
              <a:lnSpc>
                <a:spcPct val="100000"/>
              </a:lnSpc>
              <a:spcAft>
                <a:spcPts val="600"/>
              </a:spcAft>
            </a:pPr>
            <a:r>
              <a:rPr lang="tr-TR" sz="1400" dirty="0" err="1">
                <a:solidFill>
                  <a:srgbClr val="FFFF00"/>
                </a:solidFill>
                <a:latin typeface="Calibri" panose="020F0502020204030204" pitchFamily="34" charset="0"/>
                <a:cs typeface="Calibri" panose="020F0502020204030204" pitchFamily="34" charset="0"/>
              </a:rPr>
              <a:t>save</a:t>
            </a:r>
            <a:r>
              <a:rPr lang="tr-TR" sz="1400" dirty="0">
                <a:solidFill>
                  <a:srgbClr val="FFFF00"/>
                </a:solidFill>
                <a:latin typeface="Calibri" panose="020F0502020204030204" pitchFamily="34" charset="0"/>
                <a:cs typeface="Calibri" panose="020F0502020204030204" pitchFamily="34" charset="0"/>
              </a:rPr>
              <a:t>: </a:t>
            </a:r>
            <a:r>
              <a:rPr lang="tr-TR" sz="1400" dirty="0">
                <a:latin typeface="Calibri" panose="020F0502020204030204" pitchFamily="34" charset="0"/>
                <a:cs typeface="Calibri" panose="020F0502020204030204" pitchFamily="34" charset="0"/>
              </a:rPr>
              <a:t>Object </a:t>
            </a:r>
            <a:r>
              <a:rPr lang="tr-TR" sz="1400" dirty="0" err="1">
                <a:latin typeface="Calibri" panose="020F0502020204030204" pitchFamily="34" charset="0"/>
                <a:cs typeface="Calibri" panose="020F0502020204030204" pitchFamily="34" charset="0"/>
              </a:rPr>
              <a:t>detection</a:t>
            </a:r>
            <a:r>
              <a:rPr lang="tr-TR" sz="1400" dirty="0">
                <a:latin typeface="Calibri" panose="020F0502020204030204" pitchFamily="34" charset="0"/>
                <a:cs typeface="Calibri" panose="020F0502020204030204" pitchFamily="34" charset="0"/>
              </a:rPr>
              <a:t> yapılmış ve kare içine alınmış resimleri </a:t>
            </a:r>
            <a:r>
              <a:rPr lang="tr-TR" sz="1400" dirty="0" err="1">
                <a:solidFill>
                  <a:srgbClr val="FFFF00"/>
                </a:solidFill>
                <a:latin typeface="Calibri" panose="020F0502020204030204" pitchFamily="34" charset="0"/>
                <a:cs typeface="Calibri" panose="020F0502020204030204" pitchFamily="34" charset="0"/>
              </a:rPr>
              <a:t>runs</a:t>
            </a:r>
            <a:r>
              <a:rPr lang="tr-TR" sz="1400" dirty="0">
                <a:solidFill>
                  <a:srgbClr val="FFFF00"/>
                </a:solidFill>
                <a:latin typeface="Calibri" panose="020F0502020204030204" pitchFamily="34" charset="0"/>
                <a:cs typeface="Calibri" panose="020F0502020204030204" pitchFamily="34" charset="0"/>
              </a:rPr>
              <a:t>/</a:t>
            </a:r>
            <a:r>
              <a:rPr lang="tr-TR" sz="1400" dirty="0" err="1">
                <a:solidFill>
                  <a:srgbClr val="FFFF00"/>
                </a:solidFill>
                <a:latin typeface="Calibri" panose="020F0502020204030204" pitchFamily="34" charset="0"/>
                <a:cs typeface="Calibri" panose="020F0502020204030204" pitchFamily="34" charset="0"/>
              </a:rPr>
              <a:t>detect</a:t>
            </a:r>
            <a:r>
              <a:rPr lang="tr-TR" sz="1400" dirty="0">
                <a:solidFill>
                  <a:srgbClr val="FFFF00"/>
                </a:solidFill>
                <a:latin typeface="Calibri" panose="020F0502020204030204" pitchFamily="34" charset="0"/>
                <a:cs typeface="Calibri" panose="020F0502020204030204" pitchFamily="34" charset="0"/>
              </a:rPr>
              <a:t>/</a:t>
            </a:r>
            <a:r>
              <a:rPr lang="tr-TR" sz="1400" dirty="0" err="1">
                <a:solidFill>
                  <a:srgbClr val="FFFF00"/>
                </a:solidFill>
                <a:latin typeface="Calibri" panose="020F0502020204030204" pitchFamily="34" charset="0"/>
                <a:cs typeface="Calibri" panose="020F0502020204030204" pitchFamily="34" charset="0"/>
              </a:rPr>
              <a:t>predict</a:t>
            </a:r>
            <a:r>
              <a:rPr lang="tr-TR" sz="1400" dirty="0">
                <a:solidFill>
                  <a:srgbClr val="FFFF00"/>
                </a:solidFill>
                <a:latin typeface="Calibri" panose="020F0502020204030204" pitchFamily="34" charset="0"/>
                <a:cs typeface="Calibri" panose="020F0502020204030204" pitchFamily="34" charset="0"/>
              </a:rPr>
              <a:t> </a:t>
            </a:r>
            <a:r>
              <a:rPr lang="tr-TR" sz="1400" dirty="0">
                <a:latin typeface="Calibri" panose="020F0502020204030204" pitchFamily="34" charset="0"/>
                <a:cs typeface="Calibri" panose="020F0502020204030204" pitchFamily="34" charset="0"/>
              </a:rPr>
              <a:t>klasörüne kaydeder.</a:t>
            </a:r>
            <a:endParaRPr lang="tr-TR" sz="1400" dirty="0">
              <a:solidFill>
                <a:srgbClr val="FFFF00"/>
              </a:solidFill>
              <a:latin typeface="Calibri" panose="020F0502020204030204" pitchFamily="34" charset="0"/>
              <a:cs typeface="Calibri" panose="020F0502020204030204" pitchFamily="34" charset="0"/>
            </a:endParaRPr>
          </a:p>
        </p:txBody>
      </p:sp>
      <p:sp>
        <p:nvSpPr>
          <p:cNvPr id="13" name="Unvan 2">
            <a:extLst>
              <a:ext uri="{FF2B5EF4-FFF2-40B4-BE49-F238E27FC236}">
                <a16:creationId xmlns:a16="http://schemas.microsoft.com/office/drawing/2014/main" id="{9C9134FB-F40E-06B8-0269-74D32A624DE1}"/>
              </a:ext>
            </a:extLst>
          </p:cNvPr>
          <p:cNvSpPr>
            <a:spLocks noGrp="1"/>
          </p:cNvSpPr>
          <p:nvPr>
            <p:ph type="title"/>
          </p:nvPr>
        </p:nvSpPr>
        <p:spPr>
          <a:xfrm>
            <a:off x="527464" y="-168813"/>
            <a:ext cx="8089072" cy="875049"/>
          </a:xfrm>
        </p:spPr>
        <p:txBody>
          <a:bodyPr>
            <a:normAutofit/>
          </a:bodyPr>
          <a:lstStyle/>
          <a:p>
            <a:r>
              <a:rPr lang="tr-TR" sz="2000" dirty="0"/>
              <a:t>YOLO V11 Uygulama-&gt; YOLO11_Object_Detection.ipynb</a:t>
            </a:r>
          </a:p>
        </p:txBody>
      </p:sp>
    </p:spTree>
    <p:extLst>
      <p:ext uri="{BB962C8B-B14F-4D97-AF65-F5344CB8AC3E}">
        <p14:creationId xmlns:p14="http://schemas.microsoft.com/office/powerpoint/2010/main" val="41359725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Unvan 2"/>
          <p:cNvSpPr txBox="1">
            <a:spLocks/>
          </p:cNvSpPr>
          <p:nvPr/>
        </p:nvSpPr>
        <p:spPr>
          <a:xfrm>
            <a:off x="263582" y="358936"/>
            <a:ext cx="8852451" cy="4961812"/>
          </a:xfrm>
          <a:prstGeom prst="rect">
            <a:avLst/>
          </a:prstGeom>
        </p:spPr>
        <p:txBody>
          <a:bodyPr vert="horz" lIns="91440" tIns="45720" rIns="91440" bIns="45720" rtlCol="0" anchor="t">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lnSpc>
                <a:spcPct val="100000"/>
              </a:lnSpc>
              <a:spcAft>
                <a:spcPts val="600"/>
              </a:spcAft>
            </a:pPr>
            <a:r>
              <a:rPr lang="tr-TR" sz="1400" b="1" u="sng" dirty="0">
                <a:solidFill>
                  <a:srgbClr val="FFFF00"/>
                </a:solidFill>
                <a:latin typeface="Calibri" panose="020F0502020204030204" pitchFamily="34" charset="0"/>
                <a:cs typeface="Calibri" panose="020F0502020204030204" pitchFamily="34" charset="0"/>
              </a:rPr>
              <a:t>Eğitilmiş YOLO ile Görüntüler Üzerinde İstenilen Bölgenin Tespit Edilmesi (</a:t>
            </a:r>
            <a:r>
              <a:rPr lang="tr-TR" sz="1400" b="1" u="sng" dirty="0" err="1">
                <a:solidFill>
                  <a:srgbClr val="FFFF00"/>
                </a:solidFill>
                <a:latin typeface="Calibri" panose="020F0502020204030204" pitchFamily="34" charset="0"/>
                <a:cs typeface="Calibri" panose="020F0502020204030204" pitchFamily="34" charset="0"/>
              </a:rPr>
              <a:t>Predict</a:t>
            </a:r>
            <a:r>
              <a:rPr lang="tr-TR" sz="1400" b="1" u="sng" dirty="0">
                <a:solidFill>
                  <a:srgbClr val="FFFF00"/>
                </a:solidFill>
                <a:latin typeface="Calibri" panose="020F0502020204030204" pitchFamily="34" charset="0"/>
                <a:cs typeface="Calibri" panose="020F0502020204030204" pitchFamily="34" charset="0"/>
              </a:rPr>
              <a:t>)</a:t>
            </a:r>
          </a:p>
          <a:p>
            <a:pPr marL="285750" indent="-285750" algn="just">
              <a:lnSpc>
                <a:spcPct val="100000"/>
              </a:lnSpc>
              <a:spcAft>
                <a:spcPts val="600"/>
              </a:spcAft>
              <a:buFont typeface="Arial" panose="020B0604020202020204" pitchFamily="34" charset="0"/>
              <a:buChar char="•"/>
            </a:pPr>
            <a:r>
              <a:rPr lang="tr-TR" sz="1400" dirty="0">
                <a:latin typeface="Calibri" panose="020F0502020204030204" pitchFamily="34" charset="0"/>
                <a:cs typeface="Calibri" panose="020F0502020204030204" pitchFamily="34" charset="0"/>
              </a:rPr>
              <a:t>Herhangi bir resim için tespit edilip txt dosyasına yazılan bilgiler aşağıdaki gibidir.</a:t>
            </a:r>
          </a:p>
          <a:p>
            <a:pPr marL="285750" indent="-285750" algn="just">
              <a:lnSpc>
                <a:spcPct val="100000"/>
              </a:lnSpc>
              <a:spcAft>
                <a:spcPts val="600"/>
              </a:spcAft>
              <a:buFont typeface="Arial" panose="020B0604020202020204" pitchFamily="34" charset="0"/>
              <a:buChar char="•"/>
            </a:pPr>
            <a:r>
              <a:rPr lang="tr-TR" sz="1400" dirty="0">
                <a:latin typeface="Calibri" panose="020F0502020204030204" pitchFamily="34" charset="0"/>
                <a:cs typeface="Calibri" panose="020F0502020204030204" pitchFamily="34" charset="0"/>
              </a:rPr>
              <a:t>Bu .txt dosyaları </a:t>
            </a:r>
            <a:r>
              <a:rPr lang="tr-TR" sz="1400" dirty="0" err="1">
                <a:solidFill>
                  <a:srgbClr val="FFFF00"/>
                </a:solidFill>
                <a:latin typeface="Calibri" panose="020F0502020204030204" pitchFamily="34" charset="0"/>
                <a:cs typeface="Calibri" panose="020F0502020204030204" pitchFamily="34" charset="0"/>
              </a:rPr>
              <a:t>runs</a:t>
            </a:r>
            <a:r>
              <a:rPr lang="tr-TR" sz="1400" dirty="0">
                <a:solidFill>
                  <a:srgbClr val="FFFF00"/>
                </a:solidFill>
                <a:latin typeface="Calibri" panose="020F0502020204030204" pitchFamily="34" charset="0"/>
                <a:cs typeface="Calibri" panose="020F0502020204030204" pitchFamily="34" charset="0"/>
              </a:rPr>
              <a:t>/</a:t>
            </a:r>
            <a:r>
              <a:rPr lang="tr-TR" sz="1400" dirty="0" err="1">
                <a:solidFill>
                  <a:srgbClr val="FFFF00"/>
                </a:solidFill>
                <a:latin typeface="Calibri" panose="020F0502020204030204" pitchFamily="34" charset="0"/>
                <a:cs typeface="Calibri" panose="020F0502020204030204" pitchFamily="34" charset="0"/>
              </a:rPr>
              <a:t>detect</a:t>
            </a:r>
            <a:r>
              <a:rPr lang="tr-TR" sz="1400" dirty="0">
                <a:solidFill>
                  <a:srgbClr val="FFFF00"/>
                </a:solidFill>
                <a:latin typeface="Calibri" panose="020F0502020204030204" pitchFamily="34" charset="0"/>
                <a:cs typeface="Calibri" panose="020F0502020204030204" pitchFamily="34" charset="0"/>
              </a:rPr>
              <a:t>/</a:t>
            </a:r>
            <a:r>
              <a:rPr lang="tr-TR" sz="1400" dirty="0" err="1">
                <a:solidFill>
                  <a:srgbClr val="FFFF00"/>
                </a:solidFill>
                <a:latin typeface="Calibri" panose="020F0502020204030204" pitchFamily="34" charset="0"/>
                <a:cs typeface="Calibri" panose="020F0502020204030204" pitchFamily="34" charset="0"/>
              </a:rPr>
              <a:t>predict</a:t>
            </a:r>
            <a:r>
              <a:rPr lang="tr-TR" sz="1400" dirty="0">
                <a:solidFill>
                  <a:srgbClr val="FFFF00"/>
                </a:solidFill>
                <a:latin typeface="Calibri" panose="020F0502020204030204" pitchFamily="34" charset="0"/>
                <a:cs typeface="Calibri" panose="020F0502020204030204" pitchFamily="34" charset="0"/>
              </a:rPr>
              <a:t>/</a:t>
            </a:r>
            <a:r>
              <a:rPr lang="tr-TR" sz="1400" dirty="0" err="1">
                <a:solidFill>
                  <a:srgbClr val="FFFF00"/>
                </a:solidFill>
                <a:latin typeface="Calibri" panose="020F0502020204030204" pitchFamily="34" charset="0"/>
                <a:cs typeface="Calibri" panose="020F0502020204030204" pitchFamily="34" charset="0"/>
              </a:rPr>
              <a:t>labels</a:t>
            </a:r>
            <a:r>
              <a:rPr lang="tr-TR" sz="1400" dirty="0">
                <a:solidFill>
                  <a:srgbClr val="FFFF00"/>
                </a:solidFill>
                <a:latin typeface="Calibri" panose="020F0502020204030204" pitchFamily="34" charset="0"/>
                <a:cs typeface="Calibri" panose="020F0502020204030204" pitchFamily="34" charset="0"/>
              </a:rPr>
              <a:t> </a:t>
            </a:r>
            <a:r>
              <a:rPr lang="tr-TR" sz="1400" dirty="0">
                <a:latin typeface="Calibri" panose="020F0502020204030204" pitchFamily="34" charset="0"/>
                <a:cs typeface="Calibri" panose="020F0502020204030204" pitchFamily="34" charset="0"/>
              </a:rPr>
              <a:t>klasörüne kaydedilir.</a:t>
            </a:r>
          </a:p>
          <a:p>
            <a:pPr marL="285750" indent="-285750" algn="just">
              <a:lnSpc>
                <a:spcPct val="100000"/>
              </a:lnSpc>
              <a:spcAft>
                <a:spcPts val="600"/>
              </a:spcAft>
              <a:buFont typeface="Arial" panose="020B0604020202020204" pitchFamily="34" charset="0"/>
              <a:buChar char="•"/>
            </a:pPr>
            <a:endParaRPr lang="tr-TR" sz="1400" dirty="0">
              <a:latin typeface="Calibri" panose="020F0502020204030204" pitchFamily="34" charset="0"/>
              <a:cs typeface="Calibri" panose="020F0502020204030204" pitchFamily="34" charset="0"/>
            </a:endParaRPr>
          </a:p>
          <a:p>
            <a:pPr algn="just">
              <a:lnSpc>
                <a:spcPct val="100000"/>
              </a:lnSpc>
              <a:spcAft>
                <a:spcPts val="600"/>
              </a:spcAft>
            </a:pPr>
            <a:r>
              <a:rPr lang="tr-TR" sz="1400" dirty="0">
                <a:latin typeface="Calibri" panose="020F0502020204030204" pitchFamily="34" charset="0"/>
                <a:cs typeface="Calibri" panose="020F0502020204030204" pitchFamily="34" charset="0"/>
              </a:rPr>
              <a:t> </a:t>
            </a:r>
          </a:p>
          <a:p>
            <a:pPr marL="285750" indent="-285750" algn="just">
              <a:lnSpc>
                <a:spcPct val="100000"/>
              </a:lnSpc>
              <a:spcAft>
                <a:spcPts val="600"/>
              </a:spcAft>
              <a:buFont typeface="Arial" panose="020B0604020202020204" pitchFamily="34" charset="0"/>
              <a:buChar char="•"/>
            </a:pPr>
            <a:r>
              <a:rPr lang="tr-TR" sz="1400" dirty="0">
                <a:latin typeface="Calibri" panose="020F0502020204030204" pitchFamily="34" charset="0"/>
                <a:cs typeface="Calibri" panose="020F0502020204030204" pitchFamily="34" charset="0"/>
              </a:rPr>
              <a:t>  </a:t>
            </a:r>
          </a:p>
          <a:p>
            <a:pPr marL="285750" indent="-285750" algn="just">
              <a:lnSpc>
                <a:spcPct val="100000"/>
              </a:lnSpc>
              <a:spcAft>
                <a:spcPts val="600"/>
              </a:spcAft>
              <a:buFont typeface="Arial" panose="020B0604020202020204" pitchFamily="34" charset="0"/>
              <a:buChar char="•"/>
            </a:pPr>
            <a:endParaRPr lang="tr-TR" sz="1400" dirty="0">
              <a:latin typeface="Calibri" panose="020F0502020204030204" pitchFamily="34" charset="0"/>
              <a:cs typeface="Calibri" panose="020F0502020204030204" pitchFamily="34" charset="0"/>
            </a:endParaRPr>
          </a:p>
          <a:p>
            <a:pPr marL="285750" indent="-285750" algn="just">
              <a:lnSpc>
                <a:spcPct val="100000"/>
              </a:lnSpc>
              <a:spcAft>
                <a:spcPts val="600"/>
              </a:spcAft>
              <a:buFont typeface="Arial" panose="020B0604020202020204" pitchFamily="34" charset="0"/>
              <a:buChar char="•"/>
            </a:pPr>
            <a:endParaRPr lang="tr-TR" sz="1400" dirty="0">
              <a:latin typeface="Calibri" panose="020F0502020204030204" pitchFamily="34" charset="0"/>
              <a:cs typeface="Calibri" panose="020F0502020204030204" pitchFamily="34" charset="0"/>
            </a:endParaRPr>
          </a:p>
          <a:p>
            <a:pPr marL="285750" indent="-285750" algn="just">
              <a:lnSpc>
                <a:spcPct val="100000"/>
              </a:lnSpc>
              <a:spcAft>
                <a:spcPts val="600"/>
              </a:spcAft>
              <a:buFont typeface="Arial" panose="020B0604020202020204" pitchFamily="34" charset="0"/>
              <a:buChar char="•"/>
            </a:pPr>
            <a:r>
              <a:rPr lang="tr-TR" sz="1400" dirty="0" err="1">
                <a:latin typeface="Calibri" panose="020F0502020204030204" pitchFamily="34" charset="0"/>
                <a:cs typeface="Calibri" panose="020F0502020204030204" pitchFamily="34" charset="0"/>
              </a:rPr>
              <a:t>class</a:t>
            </a:r>
            <a:r>
              <a:rPr lang="tr-TR" sz="1400" dirty="0">
                <a:latin typeface="Calibri" panose="020F0502020204030204" pitchFamily="34" charset="0"/>
                <a:cs typeface="Calibri" panose="020F0502020204030204" pitchFamily="34" charset="0"/>
              </a:rPr>
              <a:t> merkez  x      merkez y      </a:t>
            </a:r>
            <a:r>
              <a:rPr lang="tr-TR" sz="1400" dirty="0" err="1">
                <a:latin typeface="Calibri" panose="020F0502020204030204" pitchFamily="34" charset="0"/>
                <a:cs typeface="Calibri" panose="020F0502020204030204" pitchFamily="34" charset="0"/>
              </a:rPr>
              <a:t>width</a:t>
            </a:r>
            <a:r>
              <a:rPr lang="tr-TR" sz="1400" dirty="0">
                <a:latin typeface="Calibri" panose="020F0502020204030204" pitchFamily="34" charset="0"/>
                <a:cs typeface="Calibri" panose="020F0502020204030204" pitchFamily="34" charset="0"/>
              </a:rPr>
              <a:t>              </a:t>
            </a:r>
            <a:r>
              <a:rPr lang="tr-TR" sz="1400" dirty="0" err="1">
                <a:latin typeface="Calibri" panose="020F0502020204030204" pitchFamily="34" charset="0"/>
                <a:cs typeface="Calibri" panose="020F0502020204030204" pitchFamily="34" charset="0"/>
              </a:rPr>
              <a:t>Heigth</a:t>
            </a:r>
            <a:endParaRPr lang="tr-TR" sz="1400" dirty="0">
              <a:latin typeface="Calibri" panose="020F0502020204030204" pitchFamily="34" charset="0"/>
              <a:cs typeface="Calibri" panose="020F0502020204030204" pitchFamily="34" charset="0"/>
            </a:endParaRPr>
          </a:p>
          <a:p>
            <a:pPr algn="just">
              <a:lnSpc>
                <a:spcPct val="100000"/>
              </a:lnSpc>
              <a:spcAft>
                <a:spcPts val="600"/>
              </a:spcAft>
            </a:pPr>
            <a:endParaRPr lang="tr-TR" sz="1400" dirty="0">
              <a:latin typeface="Calibri" panose="020F0502020204030204" pitchFamily="34" charset="0"/>
              <a:cs typeface="Calibri" panose="020F0502020204030204" pitchFamily="34" charset="0"/>
            </a:endParaRPr>
          </a:p>
        </p:txBody>
      </p:sp>
      <p:grpSp>
        <p:nvGrpSpPr>
          <p:cNvPr id="2" name="Grup 1"/>
          <p:cNvGrpSpPr/>
          <p:nvPr/>
        </p:nvGrpSpPr>
        <p:grpSpPr>
          <a:xfrm>
            <a:off x="675981" y="2100754"/>
            <a:ext cx="3962400" cy="605563"/>
            <a:chOff x="727408" y="3816487"/>
            <a:chExt cx="3962400" cy="605563"/>
          </a:xfrm>
        </p:grpSpPr>
        <p:pic>
          <p:nvPicPr>
            <p:cNvPr id="4" name="Resim 3">
              <a:extLst>
                <a:ext uri="{FF2B5EF4-FFF2-40B4-BE49-F238E27FC236}">
                  <a16:creationId xmlns:a16="http://schemas.microsoft.com/office/drawing/2014/main" id="{47C5C89D-15ED-FD4B-068F-6A7B081D3FEF}"/>
                </a:ext>
              </a:extLst>
            </p:cNvPr>
            <p:cNvPicPr>
              <a:picLocks noChangeAspect="1"/>
            </p:cNvPicPr>
            <p:nvPr/>
          </p:nvPicPr>
          <p:blipFill>
            <a:blip r:embed="rId2"/>
            <a:stretch>
              <a:fillRect/>
            </a:stretch>
          </p:blipFill>
          <p:spPr>
            <a:xfrm>
              <a:off x="727408" y="3816487"/>
              <a:ext cx="3962400" cy="390525"/>
            </a:xfrm>
            <a:prstGeom prst="rect">
              <a:avLst/>
            </a:prstGeom>
          </p:spPr>
        </p:pic>
        <p:cxnSp>
          <p:nvCxnSpPr>
            <p:cNvPr id="8" name="Düz Ok Bağlayıcısı 7">
              <a:extLst>
                <a:ext uri="{FF2B5EF4-FFF2-40B4-BE49-F238E27FC236}">
                  <a16:creationId xmlns:a16="http://schemas.microsoft.com/office/drawing/2014/main" id="{D147D505-F352-E158-6E1A-F4F68CE4B69F}"/>
                </a:ext>
              </a:extLst>
            </p:cNvPr>
            <p:cNvCxnSpPr/>
            <p:nvPr/>
          </p:nvCxnSpPr>
          <p:spPr>
            <a:xfrm flipH="1">
              <a:off x="861391" y="4075043"/>
              <a:ext cx="66188" cy="337931"/>
            </a:xfrm>
            <a:prstGeom prst="straightConnector1">
              <a:avLst/>
            </a:prstGeom>
            <a:ln w="127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Düz Ok Bağlayıcısı 8">
              <a:extLst>
                <a:ext uri="{FF2B5EF4-FFF2-40B4-BE49-F238E27FC236}">
                  <a16:creationId xmlns:a16="http://schemas.microsoft.com/office/drawing/2014/main" id="{A953841A-7B6F-704A-EBB4-64F535BFD572}"/>
                </a:ext>
              </a:extLst>
            </p:cNvPr>
            <p:cNvCxnSpPr/>
            <p:nvPr/>
          </p:nvCxnSpPr>
          <p:spPr>
            <a:xfrm flipH="1">
              <a:off x="1325217" y="4075042"/>
              <a:ext cx="66188" cy="337931"/>
            </a:xfrm>
            <a:prstGeom prst="straightConnector1">
              <a:avLst/>
            </a:prstGeom>
            <a:ln w="127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Düz Ok Bağlayıcısı 9">
              <a:extLst>
                <a:ext uri="{FF2B5EF4-FFF2-40B4-BE49-F238E27FC236}">
                  <a16:creationId xmlns:a16="http://schemas.microsoft.com/office/drawing/2014/main" id="{89BB7821-4F16-CF0B-526E-27ED11083FDB}"/>
                </a:ext>
              </a:extLst>
            </p:cNvPr>
            <p:cNvCxnSpPr/>
            <p:nvPr/>
          </p:nvCxnSpPr>
          <p:spPr>
            <a:xfrm flipH="1">
              <a:off x="2279373" y="4084119"/>
              <a:ext cx="66188" cy="337931"/>
            </a:xfrm>
            <a:prstGeom prst="straightConnector1">
              <a:avLst/>
            </a:prstGeom>
            <a:ln w="127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Düz Ok Bağlayıcısı 10">
              <a:extLst>
                <a:ext uri="{FF2B5EF4-FFF2-40B4-BE49-F238E27FC236}">
                  <a16:creationId xmlns:a16="http://schemas.microsoft.com/office/drawing/2014/main" id="{633DDF3D-2562-1AC9-0EC2-6CB3E35EE77C}"/>
                </a:ext>
              </a:extLst>
            </p:cNvPr>
            <p:cNvCxnSpPr/>
            <p:nvPr/>
          </p:nvCxnSpPr>
          <p:spPr>
            <a:xfrm flipH="1">
              <a:off x="3081787" y="4084119"/>
              <a:ext cx="66188" cy="337931"/>
            </a:xfrm>
            <a:prstGeom prst="straightConnector1">
              <a:avLst/>
            </a:prstGeom>
            <a:ln w="127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Düz Ok Bağlayıcısı 11">
              <a:extLst>
                <a:ext uri="{FF2B5EF4-FFF2-40B4-BE49-F238E27FC236}">
                  <a16:creationId xmlns:a16="http://schemas.microsoft.com/office/drawing/2014/main" id="{A91AE195-1E6D-4B5B-9150-A44064F2571F}"/>
                </a:ext>
              </a:extLst>
            </p:cNvPr>
            <p:cNvCxnSpPr/>
            <p:nvPr/>
          </p:nvCxnSpPr>
          <p:spPr>
            <a:xfrm flipH="1">
              <a:off x="4243752" y="4084119"/>
              <a:ext cx="66188" cy="337931"/>
            </a:xfrm>
            <a:prstGeom prst="straightConnector1">
              <a:avLst/>
            </a:prstGeom>
            <a:ln w="12700">
              <a:solidFill>
                <a:srgbClr val="FFFF00"/>
              </a:solidFill>
              <a:tailEnd type="triangle"/>
            </a:ln>
          </p:spPr>
          <p:style>
            <a:lnRef idx="1">
              <a:schemeClr val="accent1"/>
            </a:lnRef>
            <a:fillRef idx="0">
              <a:schemeClr val="accent1"/>
            </a:fillRef>
            <a:effectRef idx="0">
              <a:schemeClr val="accent1"/>
            </a:effectRef>
            <a:fontRef idx="minor">
              <a:schemeClr val="tx1"/>
            </a:fontRef>
          </p:style>
        </p:cxnSp>
      </p:grpSp>
      <p:sp>
        <p:nvSpPr>
          <p:cNvPr id="13" name="Unvan 2">
            <a:extLst>
              <a:ext uri="{FF2B5EF4-FFF2-40B4-BE49-F238E27FC236}">
                <a16:creationId xmlns:a16="http://schemas.microsoft.com/office/drawing/2014/main" id="{3E1095FE-4173-F8D3-5447-3A9783543A2D}"/>
              </a:ext>
            </a:extLst>
          </p:cNvPr>
          <p:cNvSpPr>
            <a:spLocks noGrp="1"/>
          </p:cNvSpPr>
          <p:nvPr>
            <p:ph type="title"/>
          </p:nvPr>
        </p:nvSpPr>
        <p:spPr>
          <a:xfrm>
            <a:off x="527464" y="-168813"/>
            <a:ext cx="8089072" cy="875049"/>
          </a:xfrm>
        </p:spPr>
        <p:txBody>
          <a:bodyPr>
            <a:normAutofit/>
          </a:bodyPr>
          <a:lstStyle/>
          <a:p>
            <a:r>
              <a:rPr lang="tr-TR" sz="2000" dirty="0"/>
              <a:t>YOLO V11 Uygulama-&gt; YOLO11_Object_Detection.ipynb</a:t>
            </a:r>
          </a:p>
        </p:txBody>
      </p:sp>
      <p:pic>
        <p:nvPicPr>
          <p:cNvPr id="15" name="Resim 14">
            <a:extLst>
              <a:ext uri="{FF2B5EF4-FFF2-40B4-BE49-F238E27FC236}">
                <a16:creationId xmlns:a16="http://schemas.microsoft.com/office/drawing/2014/main" id="{E368011B-E736-9B28-451F-9D927B7E1A51}"/>
              </a:ext>
            </a:extLst>
          </p:cNvPr>
          <p:cNvPicPr>
            <a:picLocks noChangeAspect="1"/>
          </p:cNvPicPr>
          <p:nvPr/>
        </p:nvPicPr>
        <p:blipFill>
          <a:blip r:embed="rId3"/>
          <a:stretch>
            <a:fillRect/>
          </a:stretch>
        </p:blipFill>
        <p:spPr>
          <a:xfrm>
            <a:off x="5111979" y="1566743"/>
            <a:ext cx="3806319" cy="2794063"/>
          </a:xfrm>
          <a:prstGeom prst="rect">
            <a:avLst/>
          </a:prstGeom>
        </p:spPr>
      </p:pic>
    </p:spTree>
    <p:extLst>
      <p:ext uri="{BB962C8B-B14F-4D97-AF65-F5344CB8AC3E}">
        <p14:creationId xmlns:p14="http://schemas.microsoft.com/office/powerpoint/2010/main" val="29853002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a:t>YOLO</a:t>
            </a:r>
            <a:endParaRPr lang="tr-TR" sz="2000" dirty="0"/>
          </a:p>
        </p:txBody>
      </p:sp>
      <p:sp>
        <p:nvSpPr>
          <p:cNvPr id="7" name="Unvan 2"/>
          <p:cNvSpPr txBox="1">
            <a:spLocks/>
          </p:cNvSpPr>
          <p:nvPr/>
        </p:nvSpPr>
        <p:spPr>
          <a:xfrm>
            <a:off x="242569" y="544468"/>
            <a:ext cx="8486584" cy="3643746"/>
          </a:xfrm>
          <a:prstGeom prst="rect">
            <a:avLst/>
          </a:prstGeom>
        </p:spPr>
        <p:txBody>
          <a:bodyPr vert="horz" lIns="91440" tIns="45720" rIns="91440" bIns="45720" rtlCol="0" anchor="t">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marL="285750" indent="-285750" algn="just">
              <a:spcAft>
                <a:spcPts val="1200"/>
              </a:spcAft>
              <a:buFont typeface="Arial" panose="020B0604020202020204" pitchFamily="34" charset="0"/>
              <a:buChar char="•"/>
            </a:pPr>
            <a:r>
              <a:rPr lang="tr-TR" sz="1800" dirty="0">
                <a:latin typeface="Calibri" panose="020F0502020204030204" pitchFamily="34" charset="0"/>
                <a:cs typeface="Calibri" panose="020F0502020204030204" pitchFamily="34" charset="0"/>
              </a:rPr>
              <a:t>Her bir ızgara kendi içinde, alanda nesnenin olup olmadığını, varsa orta noktasının içinde olup olmadığını, orta noktası da içindeyse uzunluğunu, yüksekliğini ve hangi sınıftan olduğunu bulmakla sorumludur. Daha açık anlatmak gerekirse </a:t>
            </a:r>
            <a:r>
              <a:rPr lang="tr-TR" sz="1800">
                <a:latin typeface="Calibri" panose="020F0502020204030204" pitchFamily="34" charset="0"/>
                <a:cs typeface="Calibri" panose="020F0502020204030204" pitchFamily="34" charset="0"/>
              </a:rPr>
              <a:t>örneğin aşağıdaki </a:t>
            </a:r>
            <a:r>
              <a:rPr lang="tr-TR" sz="1800" dirty="0">
                <a:latin typeface="Calibri" panose="020F0502020204030204" pitchFamily="34" charset="0"/>
                <a:cs typeface="Calibri" panose="020F0502020204030204" pitchFamily="34" charset="0"/>
              </a:rPr>
              <a:t>resimde arabanın orta noktası 7. ızgaraya denk geldiği için arabanın tespit edilmesinden/etrafına kutucuk çizmesinden o ızgara sorumludur.</a:t>
            </a:r>
          </a:p>
        </p:txBody>
      </p:sp>
      <p:pic>
        <p:nvPicPr>
          <p:cNvPr id="1026" name="Picture 2">
            <a:extLst>
              <a:ext uri="{FF2B5EF4-FFF2-40B4-BE49-F238E27FC236}">
                <a16:creationId xmlns:a16="http://schemas.microsoft.com/office/drawing/2014/main" id="{0E051B17-2542-2284-D16A-FCE83B8CF1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88279" y="1883343"/>
            <a:ext cx="5357590" cy="298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89262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a:t>YOLO</a:t>
            </a:r>
            <a:endParaRPr lang="tr-TR" sz="2000" dirty="0"/>
          </a:p>
        </p:txBody>
      </p:sp>
      <p:sp>
        <p:nvSpPr>
          <p:cNvPr id="7" name="Unvan 2"/>
          <p:cNvSpPr txBox="1">
            <a:spLocks/>
          </p:cNvSpPr>
          <p:nvPr/>
        </p:nvSpPr>
        <p:spPr>
          <a:xfrm>
            <a:off x="242569" y="604103"/>
            <a:ext cx="8486584" cy="3643746"/>
          </a:xfrm>
          <a:prstGeom prst="rect">
            <a:avLst/>
          </a:prstGeom>
        </p:spPr>
        <p:txBody>
          <a:bodyPr vert="horz" lIns="91440" tIns="45720" rIns="91440" bIns="45720" rtlCol="0" anchor="t">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marL="285750" indent="-285750" algn="just">
              <a:spcAft>
                <a:spcPts val="1200"/>
              </a:spcAft>
              <a:buFont typeface="Arial" panose="020B0604020202020204" pitchFamily="34" charset="0"/>
              <a:buChar char="•"/>
            </a:pPr>
            <a:r>
              <a:rPr lang="tr-TR" sz="1800" dirty="0">
                <a:latin typeface="Calibri" panose="020F0502020204030204" pitchFamily="34" charset="0"/>
                <a:cs typeface="Calibri" panose="020F0502020204030204" pitchFamily="34" charset="0"/>
              </a:rPr>
              <a:t>Buna göre YOLO her ızgara için ayrı bir tahmin vektörü oluşturur. Bunların her birinin içinde:</a:t>
            </a:r>
          </a:p>
          <a:p>
            <a:pPr marL="285750" indent="-285750" algn="just">
              <a:spcAft>
                <a:spcPts val="1200"/>
              </a:spcAft>
              <a:buFont typeface="Arial" panose="020B0604020202020204" pitchFamily="34" charset="0"/>
              <a:buChar char="•"/>
            </a:pPr>
            <a:r>
              <a:rPr lang="tr-TR" sz="1800" b="1" dirty="0">
                <a:solidFill>
                  <a:srgbClr val="FFFF00"/>
                </a:solidFill>
                <a:latin typeface="Calibri" panose="020F0502020204030204" pitchFamily="34" charset="0"/>
                <a:cs typeface="Calibri" panose="020F0502020204030204" pitchFamily="34" charset="0"/>
              </a:rPr>
              <a:t>Güven skoru: </a:t>
            </a:r>
            <a:r>
              <a:rPr lang="tr-TR" sz="1800" dirty="0">
                <a:latin typeface="Calibri" panose="020F0502020204030204" pitchFamily="34" charset="0"/>
                <a:cs typeface="Calibri" panose="020F0502020204030204" pitchFamily="34" charset="0"/>
              </a:rPr>
              <a:t>Bu skor modelin geçerli ızgara içinde nesne bulunup bulunmadığından ne kadar emin olduğunu gösterir. (0 ise kesinlikle yok 1 ise kesinlikle var). </a:t>
            </a:r>
          </a:p>
          <a:p>
            <a:pPr marL="285750" indent="-285750" algn="just">
              <a:spcAft>
                <a:spcPts val="1200"/>
              </a:spcAft>
              <a:buFont typeface="Arial" panose="020B0604020202020204" pitchFamily="34" charset="0"/>
              <a:buChar char="•"/>
            </a:pPr>
            <a:r>
              <a:rPr lang="tr-TR" sz="1800" dirty="0">
                <a:latin typeface="Calibri" panose="020F0502020204030204" pitchFamily="34" charset="0"/>
                <a:cs typeface="Calibri" panose="020F0502020204030204" pitchFamily="34" charset="0"/>
              </a:rPr>
              <a:t>Eğer nesne olduğunu düşünürse de bu nesnenin gerçekten o nesne olup olmadığından ve etrafındaki kutunun koordinatlarından ne kadar emin olduğunu gösterir.</a:t>
            </a:r>
          </a:p>
          <a:p>
            <a:pPr marL="285750" indent="-285750" algn="l">
              <a:buFont typeface="Arial" panose="020B0604020202020204" pitchFamily="34" charset="0"/>
              <a:buChar char="•"/>
            </a:pPr>
            <a:r>
              <a:rPr lang="tr-TR" sz="1800" dirty="0" err="1">
                <a:solidFill>
                  <a:srgbClr val="FFFF00"/>
                </a:solidFill>
                <a:latin typeface="Calibri" panose="020F0502020204030204" pitchFamily="34" charset="0"/>
                <a:cs typeface="Calibri" panose="020F0502020204030204" pitchFamily="34" charset="0"/>
              </a:rPr>
              <a:t>Bx</a:t>
            </a:r>
            <a:r>
              <a:rPr lang="tr-TR" sz="1800" dirty="0">
                <a:solidFill>
                  <a:srgbClr val="FFFF00"/>
                </a:solidFill>
                <a:latin typeface="Calibri" panose="020F0502020204030204" pitchFamily="34" charset="0"/>
                <a:cs typeface="Calibri" panose="020F0502020204030204" pitchFamily="34" charset="0"/>
              </a:rPr>
              <a:t>:</a:t>
            </a:r>
            <a:r>
              <a:rPr lang="tr-TR" sz="1800" dirty="0">
                <a:latin typeface="Calibri" panose="020F0502020204030204" pitchFamily="34" charset="0"/>
                <a:cs typeface="Calibri" panose="020F0502020204030204" pitchFamily="34" charset="0"/>
              </a:rPr>
              <a:t> Nesnenin orta noktasının x koordinatı</a:t>
            </a:r>
          </a:p>
          <a:p>
            <a:pPr marL="285750" indent="-285750" algn="l">
              <a:buFont typeface="Arial" panose="020B0604020202020204" pitchFamily="34" charset="0"/>
              <a:buChar char="•"/>
            </a:pPr>
            <a:r>
              <a:rPr lang="tr-TR" sz="1800" dirty="0" err="1">
                <a:solidFill>
                  <a:srgbClr val="FFFF00"/>
                </a:solidFill>
                <a:latin typeface="Calibri" panose="020F0502020204030204" pitchFamily="34" charset="0"/>
                <a:cs typeface="Calibri" panose="020F0502020204030204" pitchFamily="34" charset="0"/>
              </a:rPr>
              <a:t>By</a:t>
            </a:r>
            <a:r>
              <a:rPr lang="tr-TR" sz="1800" dirty="0">
                <a:solidFill>
                  <a:srgbClr val="FFFF00"/>
                </a:solidFill>
                <a:latin typeface="Calibri" panose="020F0502020204030204" pitchFamily="34" charset="0"/>
                <a:cs typeface="Calibri" panose="020F0502020204030204" pitchFamily="34" charset="0"/>
              </a:rPr>
              <a:t>:</a:t>
            </a:r>
            <a:r>
              <a:rPr lang="tr-TR" sz="1800" dirty="0">
                <a:latin typeface="Calibri" panose="020F0502020204030204" pitchFamily="34" charset="0"/>
                <a:cs typeface="Calibri" panose="020F0502020204030204" pitchFamily="34" charset="0"/>
              </a:rPr>
              <a:t> Nesnenin orta noktasının y koordinatı</a:t>
            </a:r>
          </a:p>
          <a:p>
            <a:pPr marL="285750" indent="-285750" algn="l">
              <a:buFont typeface="Arial" panose="020B0604020202020204" pitchFamily="34" charset="0"/>
              <a:buChar char="•"/>
            </a:pPr>
            <a:r>
              <a:rPr lang="tr-TR" sz="1800" dirty="0" err="1">
                <a:solidFill>
                  <a:srgbClr val="FFFF00"/>
                </a:solidFill>
                <a:latin typeface="Calibri" panose="020F0502020204030204" pitchFamily="34" charset="0"/>
                <a:cs typeface="Calibri" panose="020F0502020204030204" pitchFamily="34" charset="0"/>
              </a:rPr>
              <a:t>Bw</a:t>
            </a:r>
            <a:r>
              <a:rPr lang="tr-TR" sz="1800" dirty="0">
                <a:solidFill>
                  <a:srgbClr val="FFFF00"/>
                </a:solidFill>
                <a:latin typeface="Calibri" panose="020F0502020204030204" pitchFamily="34" charset="0"/>
                <a:cs typeface="Calibri" panose="020F0502020204030204" pitchFamily="34" charset="0"/>
              </a:rPr>
              <a:t>:</a:t>
            </a:r>
            <a:r>
              <a:rPr lang="tr-TR" sz="1800" dirty="0">
                <a:latin typeface="Calibri" panose="020F0502020204030204" pitchFamily="34" charset="0"/>
                <a:cs typeface="Calibri" panose="020F0502020204030204" pitchFamily="34" charset="0"/>
              </a:rPr>
              <a:t> Nesnenin genişliği</a:t>
            </a:r>
          </a:p>
          <a:p>
            <a:pPr marL="285750" indent="-285750" algn="l">
              <a:buFont typeface="Arial" panose="020B0604020202020204" pitchFamily="34" charset="0"/>
              <a:buChar char="•"/>
            </a:pPr>
            <a:r>
              <a:rPr lang="tr-TR" sz="1800" dirty="0">
                <a:solidFill>
                  <a:srgbClr val="FFFF00"/>
                </a:solidFill>
                <a:latin typeface="Calibri" panose="020F0502020204030204" pitchFamily="34" charset="0"/>
                <a:cs typeface="Calibri" panose="020F0502020204030204" pitchFamily="34" charset="0"/>
              </a:rPr>
              <a:t>Bh:</a:t>
            </a:r>
            <a:r>
              <a:rPr lang="tr-TR" sz="1800" dirty="0">
                <a:latin typeface="Calibri" panose="020F0502020204030204" pitchFamily="34" charset="0"/>
                <a:cs typeface="Calibri" panose="020F0502020204030204" pitchFamily="34" charset="0"/>
              </a:rPr>
              <a:t> Nesnenin yüksekliği</a:t>
            </a:r>
          </a:p>
        </p:txBody>
      </p:sp>
      <p:pic>
        <p:nvPicPr>
          <p:cNvPr id="4" name="Resim 3">
            <a:extLst>
              <a:ext uri="{FF2B5EF4-FFF2-40B4-BE49-F238E27FC236}">
                <a16:creationId xmlns:a16="http://schemas.microsoft.com/office/drawing/2014/main" id="{45B66420-2F7C-E2E9-FF17-42DEC28D34F7}"/>
              </a:ext>
            </a:extLst>
          </p:cNvPr>
          <p:cNvPicPr>
            <a:picLocks noChangeAspect="1"/>
          </p:cNvPicPr>
          <p:nvPr/>
        </p:nvPicPr>
        <p:blipFill>
          <a:blip r:embed="rId2"/>
          <a:stretch>
            <a:fillRect/>
          </a:stretch>
        </p:blipFill>
        <p:spPr>
          <a:xfrm>
            <a:off x="5100411" y="2596701"/>
            <a:ext cx="2842105" cy="2304000"/>
          </a:xfrm>
          <a:prstGeom prst="rect">
            <a:avLst/>
          </a:prstGeom>
        </p:spPr>
      </p:pic>
    </p:spTree>
    <p:extLst>
      <p:ext uri="{BB962C8B-B14F-4D97-AF65-F5344CB8AC3E}">
        <p14:creationId xmlns:p14="http://schemas.microsoft.com/office/powerpoint/2010/main" val="10817083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a:t>YOLO</a:t>
            </a:r>
            <a:endParaRPr lang="tr-TR" sz="2000" dirty="0"/>
          </a:p>
        </p:txBody>
      </p:sp>
      <p:sp>
        <p:nvSpPr>
          <p:cNvPr id="7" name="Unvan 2"/>
          <p:cNvSpPr txBox="1">
            <a:spLocks/>
          </p:cNvSpPr>
          <p:nvPr/>
        </p:nvSpPr>
        <p:spPr>
          <a:xfrm>
            <a:off x="242569" y="604102"/>
            <a:ext cx="8486584" cy="3941393"/>
          </a:xfrm>
          <a:prstGeom prst="rect">
            <a:avLst/>
          </a:prstGeom>
        </p:spPr>
        <p:txBody>
          <a:bodyPr vert="horz" lIns="91440" tIns="45720" rIns="91440" bIns="45720" rtlCol="0" anchor="t">
            <a:normAutofit fontScale="92500" lnSpcReduction="10000"/>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marL="285750" indent="-285750" algn="just">
              <a:lnSpc>
                <a:spcPct val="100000"/>
              </a:lnSpc>
              <a:spcAft>
                <a:spcPts val="600"/>
              </a:spcAft>
              <a:buFont typeface="Arial" panose="020B0604020202020204" pitchFamily="34" charset="0"/>
              <a:buChar char="•"/>
            </a:pPr>
            <a:r>
              <a:rPr lang="tr-TR" sz="1800" b="1" dirty="0">
                <a:solidFill>
                  <a:srgbClr val="FFFF00"/>
                </a:solidFill>
                <a:latin typeface="Calibri" panose="020F0502020204030204" pitchFamily="34" charset="0"/>
                <a:cs typeface="Calibri" panose="020F0502020204030204" pitchFamily="34" charset="0"/>
              </a:rPr>
              <a:t>Bağlı Sınıf Olasılığı: </a:t>
            </a:r>
            <a:r>
              <a:rPr lang="tr-TR" sz="1800" dirty="0">
                <a:latin typeface="Calibri" panose="020F0502020204030204" pitchFamily="34" charset="0"/>
                <a:cs typeface="Calibri" panose="020F0502020204030204" pitchFamily="34" charset="0"/>
              </a:rPr>
              <a:t>Modelimizde kaç farklı sınıf varsa o kadar sayıda tahmin değeridir. </a:t>
            </a:r>
          </a:p>
          <a:p>
            <a:pPr algn="just">
              <a:lnSpc>
                <a:spcPct val="100000"/>
              </a:lnSpc>
              <a:spcAft>
                <a:spcPts val="600"/>
              </a:spcAft>
            </a:pPr>
            <a:r>
              <a:rPr lang="tr-TR" sz="1800" dirty="0">
                <a:latin typeface="Calibri" panose="020F0502020204030204" pitchFamily="34" charset="0"/>
                <a:cs typeface="Calibri" panose="020F0502020204030204" pitchFamily="34" charset="0"/>
              </a:rPr>
              <a:t>Örneğin;</a:t>
            </a:r>
          </a:p>
          <a:p>
            <a:pPr marL="285750" indent="-285750" algn="just">
              <a:lnSpc>
                <a:spcPct val="100000"/>
              </a:lnSpc>
              <a:spcAft>
                <a:spcPts val="600"/>
              </a:spcAft>
              <a:buFont typeface="Arial" panose="020B0604020202020204" pitchFamily="34" charset="0"/>
              <a:buChar char="•"/>
            </a:pPr>
            <a:r>
              <a:rPr lang="tr-TR" sz="1800" dirty="0">
                <a:latin typeface="Calibri" panose="020F0502020204030204" pitchFamily="34" charset="0"/>
                <a:cs typeface="Calibri" panose="020F0502020204030204" pitchFamily="34" charset="0"/>
              </a:rPr>
              <a:t>Yukarıdaki resimde Grid 7’ ye baktığımızda eğer araba olduğundan kesin olarak eminse:</a:t>
            </a:r>
          </a:p>
          <a:p>
            <a:pPr marL="285750" indent="-285750" algn="just">
              <a:lnSpc>
                <a:spcPct val="100000"/>
              </a:lnSpc>
              <a:spcAft>
                <a:spcPts val="600"/>
              </a:spcAft>
              <a:buFont typeface="Arial" panose="020B0604020202020204" pitchFamily="34" charset="0"/>
              <a:buChar char="•"/>
            </a:pPr>
            <a:r>
              <a:rPr lang="tr-TR" sz="1800" dirty="0">
                <a:latin typeface="Calibri" panose="020F0502020204030204" pitchFamily="34" charset="0"/>
                <a:cs typeface="Calibri" panose="020F0502020204030204" pitchFamily="34" charset="0"/>
              </a:rPr>
              <a:t>Araba: 1, Yaya: 0 olacaktır.</a:t>
            </a:r>
          </a:p>
          <a:p>
            <a:pPr algn="just">
              <a:lnSpc>
                <a:spcPct val="100000"/>
              </a:lnSpc>
              <a:spcBef>
                <a:spcPts val="1200"/>
              </a:spcBef>
              <a:spcAft>
                <a:spcPts val="600"/>
              </a:spcAft>
            </a:pPr>
            <a:r>
              <a:rPr lang="tr-TR" sz="1800" dirty="0">
                <a:latin typeface="Calibri" panose="020F0502020204030204" pitchFamily="34" charset="0"/>
                <a:cs typeface="Calibri" panose="020F0502020204030204" pitchFamily="34" charset="0"/>
              </a:rPr>
              <a:t>Şimdi güven skoru nasıl hesaplanıyor onu görelim:</a:t>
            </a:r>
          </a:p>
          <a:p>
            <a:pPr marL="285750" indent="-285750" algn="just">
              <a:lnSpc>
                <a:spcPct val="100000"/>
              </a:lnSpc>
              <a:spcAft>
                <a:spcPts val="1200"/>
              </a:spcAft>
              <a:buFont typeface="Arial" panose="020B0604020202020204" pitchFamily="34" charset="0"/>
              <a:buChar char="•"/>
            </a:pPr>
            <a:r>
              <a:rPr lang="tr-TR" sz="1800" dirty="0">
                <a:solidFill>
                  <a:srgbClr val="FFFF00"/>
                </a:solidFill>
                <a:latin typeface="Calibri" panose="020F0502020204030204" pitchFamily="34" charset="0"/>
                <a:cs typeface="Calibri" panose="020F0502020204030204" pitchFamily="34" charset="0"/>
              </a:rPr>
              <a:t>Güven skoru </a:t>
            </a:r>
            <a:r>
              <a:rPr lang="tr-TR" sz="1800" dirty="0">
                <a:latin typeface="Calibri" panose="020F0502020204030204" pitchFamily="34" charset="0"/>
                <a:cs typeface="Calibri" panose="020F0502020204030204" pitchFamily="34" charset="0"/>
              </a:rPr>
              <a:t>= Kutu Güven Skoru x Bağlı Sınıf Olasılığı</a:t>
            </a:r>
          </a:p>
          <a:p>
            <a:pPr marL="285750" indent="-285750" algn="just">
              <a:lnSpc>
                <a:spcPct val="100000"/>
              </a:lnSpc>
              <a:spcAft>
                <a:spcPts val="1200"/>
              </a:spcAft>
              <a:buFont typeface="Arial" panose="020B0604020202020204" pitchFamily="34" charset="0"/>
              <a:buChar char="•"/>
            </a:pPr>
            <a:r>
              <a:rPr lang="tr-TR" sz="1800" dirty="0">
                <a:solidFill>
                  <a:srgbClr val="FFFF00"/>
                </a:solidFill>
                <a:latin typeface="Calibri" panose="020F0502020204030204" pitchFamily="34" charset="0"/>
                <a:cs typeface="Calibri" panose="020F0502020204030204" pitchFamily="34" charset="0"/>
              </a:rPr>
              <a:t>Kutu Güven Skoru </a:t>
            </a:r>
            <a:r>
              <a:rPr lang="tr-TR" sz="1800" dirty="0">
                <a:latin typeface="Calibri" panose="020F0502020204030204" pitchFamily="34" charset="0"/>
                <a:cs typeface="Calibri" panose="020F0502020204030204" pitchFamily="34" charset="0"/>
              </a:rPr>
              <a:t>= P(nesne) . </a:t>
            </a:r>
            <a:r>
              <a:rPr lang="tr-TR" sz="1800" dirty="0" err="1">
                <a:latin typeface="Calibri" panose="020F0502020204030204" pitchFamily="34" charset="0"/>
                <a:cs typeface="Calibri" panose="020F0502020204030204" pitchFamily="34" charset="0"/>
              </a:rPr>
              <a:t>IoU</a:t>
            </a:r>
            <a:r>
              <a:rPr lang="tr-TR" sz="1800" dirty="0">
                <a:latin typeface="Calibri" panose="020F0502020204030204" pitchFamily="34" charset="0"/>
                <a:cs typeface="Calibri" panose="020F0502020204030204" pitchFamily="34" charset="0"/>
              </a:rPr>
              <a:t> (</a:t>
            </a:r>
            <a:r>
              <a:rPr lang="tr-TR" sz="1800" dirty="0" err="1">
                <a:latin typeface="Calibri" panose="020F0502020204030204" pitchFamily="34" charset="0"/>
                <a:cs typeface="Calibri" panose="020F0502020204030204" pitchFamily="34" charset="0"/>
              </a:rPr>
              <a:t>Intersection</a:t>
            </a:r>
            <a:r>
              <a:rPr lang="tr-TR" sz="1800" dirty="0">
                <a:latin typeface="Calibri" panose="020F0502020204030204" pitchFamily="34" charset="0"/>
                <a:cs typeface="Calibri" panose="020F0502020204030204" pitchFamily="34" charset="0"/>
              </a:rPr>
              <a:t> </a:t>
            </a:r>
            <a:r>
              <a:rPr lang="tr-TR" sz="1800" dirty="0" err="1">
                <a:latin typeface="Calibri" panose="020F0502020204030204" pitchFamily="34" charset="0"/>
                <a:cs typeface="Calibri" panose="020F0502020204030204" pitchFamily="34" charset="0"/>
              </a:rPr>
              <a:t>over</a:t>
            </a:r>
            <a:r>
              <a:rPr lang="tr-TR" sz="1800" dirty="0">
                <a:latin typeface="Calibri" panose="020F0502020204030204" pitchFamily="34" charset="0"/>
                <a:cs typeface="Calibri" panose="020F0502020204030204" pitchFamily="34" charset="0"/>
              </a:rPr>
              <a:t> </a:t>
            </a:r>
            <a:r>
              <a:rPr lang="tr-TR" sz="1800" dirty="0" err="1">
                <a:latin typeface="Calibri" panose="020F0502020204030204" pitchFamily="34" charset="0"/>
                <a:cs typeface="Calibri" panose="020F0502020204030204" pitchFamily="34" charset="0"/>
              </a:rPr>
              <a:t>Union</a:t>
            </a:r>
            <a:r>
              <a:rPr lang="tr-TR" sz="1800" dirty="0">
                <a:latin typeface="Calibri" panose="020F0502020204030204" pitchFamily="34" charset="0"/>
                <a:cs typeface="Calibri" panose="020F0502020204030204" pitchFamily="34" charset="0"/>
              </a:rPr>
              <a:t>)</a:t>
            </a:r>
          </a:p>
          <a:p>
            <a:pPr marL="285750" indent="-285750" algn="just">
              <a:lnSpc>
                <a:spcPct val="100000"/>
              </a:lnSpc>
              <a:spcAft>
                <a:spcPts val="1200"/>
              </a:spcAft>
              <a:buFont typeface="Arial" panose="020B0604020202020204" pitchFamily="34" charset="0"/>
              <a:buChar char="•"/>
            </a:pPr>
            <a:r>
              <a:rPr lang="tr-TR" sz="1800" dirty="0">
                <a:solidFill>
                  <a:srgbClr val="FFFF00"/>
                </a:solidFill>
                <a:latin typeface="Calibri" panose="020F0502020204030204" pitchFamily="34" charset="0"/>
                <a:cs typeface="Calibri" panose="020F0502020204030204" pitchFamily="34" charset="0"/>
              </a:rPr>
              <a:t>P(nesne) </a:t>
            </a:r>
            <a:r>
              <a:rPr lang="tr-TR" sz="1800" dirty="0">
                <a:latin typeface="Calibri" panose="020F0502020204030204" pitchFamily="34" charset="0"/>
                <a:cs typeface="Calibri" panose="020F0502020204030204" pitchFamily="34" charset="0"/>
              </a:rPr>
              <a:t>= Kutunun nesneyi kapsayıp kapsamadığının olasılığı. (Yani nesne var mı yok mu?)</a:t>
            </a:r>
          </a:p>
          <a:p>
            <a:pPr marL="285750" indent="-285750" algn="just">
              <a:lnSpc>
                <a:spcPct val="100000"/>
              </a:lnSpc>
              <a:spcAft>
                <a:spcPts val="1200"/>
              </a:spcAft>
              <a:buFont typeface="Arial" panose="020B0604020202020204" pitchFamily="34" charset="0"/>
              <a:buChar char="•"/>
            </a:pPr>
            <a:r>
              <a:rPr lang="tr-TR" sz="1800" dirty="0" err="1">
                <a:solidFill>
                  <a:srgbClr val="FFFF00"/>
                </a:solidFill>
                <a:latin typeface="Calibri" panose="020F0502020204030204" pitchFamily="34" charset="0"/>
                <a:cs typeface="Calibri" panose="020F0502020204030204" pitchFamily="34" charset="0"/>
              </a:rPr>
              <a:t>IoU</a:t>
            </a:r>
            <a:r>
              <a:rPr lang="tr-TR" sz="1800" dirty="0">
                <a:latin typeface="Calibri" panose="020F0502020204030204" pitchFamily="34" charset="0"/>
                <a:cs typeface="Calibri" panose="020F0502020204030204" pitchFamily="34" charset="0"/>
              </a:rPr>
              <a:t> = </a:t>
            </a:r>
            <a:r>
              <a:rPr lang="tr-TR" sz="1800" dirty="0" err="1">
                <a:latin typeface="Calibri" panose="020F0502020204030204" pitchFamily="34" charset="0"/>
                <a:cs typeface="Calibri" panose="020F0502020204030204" pitchFamily="34" charset="0"/>
              </a:rPr>
              <a:t>Ground</a:t>
            </a:r>
            <a:r>
              <a:rPr lang="tr-TR" sz="1800" dirty="0">
                <a:latin typeface="Calibri" panose="020F0502020204030204" pitchFamily="34" charset="0"/>
                <a:cs typeface="Calibri" panose="020F0502020204030204" pitchFamily="34" charset="0"/>
              </a:rPr>
              <a:t> </a:t>
            </a:r>
            <a:r>
              <a:rPr lang="tr-TR" sz="1800" dirty="0" err="1">
                <a:latin typeface="Calibri" panose="020F0502020204030204" pitchFamily="34" charset="0"/>
                <a:cs typeface="Calibri" panose="020F0502020204030204" pitchFamily="34" charset="0"/>
              </a:rPr>
              <a:t>truth</a:t>
            </a:r>
            <a:r>
              <a:rPr lang="tr-TR" sz="1800" dirty="0">
                <a:latin typeface="Calibri" panose="020F0502020204030204" pitchFamily="34" charset="0"/>
                <a:cs typeface="Calibri" panose="020F0502020204030204" pitchFamily="34" charset="0"/>
              </a:rPr>
              <a:t> ile tahmin edilmiş kutu arasındaki </a:t>
            </a:r>
            <a:r>
              <a:rPr lang="tr-TR" sz="1800" dirty="0" err="1">
                <a:latin typeface="Calibri" panose="020F0502020204030204" pitchFamily="34" charset="0"/>
                <a:cs typeface="Calibri" panose="020F0502020204030204" pitchFamily="34" charset="0"/>
              </a:rPr>
              <a:t>IoU</a:t>
            </a:r>
            <a:r>
              <a:rPr lang="tr-TR" sz="1800" dirty="0">
                <a:latin typeface="Calibri" panose="020F0502020204030204" pitchFamily="34" charset="0"/>
                <a:cs typeface="Calibri" panose="020F0502020204030204" pitchFamily="34" charset="0"/>
              </a:rPr>
              <a:t> değeri.</a:t>
            </a:r>
          </a:p>
          <a:p>
            <a:pPr marL="285750" indent="-285750" algn="just">
              <a:lnSpc>
                <a:spcPct val="100000"/>
              </a:lnSpc>
              <a:spcAft>
                <a:spcPts val="1200"/>
              </a:spcAft>
              <a:buFont typeface="Arial" panose="020B0604020202020204" pitchFamily="34" charset="0"/>
              <a:buChar char="•"/>
            </a:pPr>
            <a:r>
              <a:rPr lang="tr-TR" sz="1800" dirty="0">
                <a:latin typeface="Calibri" panose="020F0502020204030204" pitchFamily="34" charset="0"/>
                <a:cs typeface="Calibri" panose="020F0502020204030204" pitchFamily="34" charset="0"/>
              </a:rPr>
              <a:t>Yani aslında hiçbir nesne olmayan ızgaralarda bağlı sınıf olasılığı 0 olması gerektiği için (aslında arka plan olarak tespit ediliyor) güven skoru 0 olacaktır.</a:t>
            </a:r>
          </a:p>
        </p:txBody>
      </p:sp>
    </p:spTree>
    <p:extLst>
      <p:ext uri="{BB962C8B-B14F-4D97-AF65-F5344CB8AC3E}">
        <p14:creationId xmlns:p14="http://schemas.microsoft.com/office/powerpoint/2010/main" val="7671350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a:t>YOLO</a:t>
            </a:r>
            <a:endParaRPr lang="tr-TR" sz="2000" dirty="0"/>
          </a:p>
        </p:txBody>
      </p:sp>
      <p:sp>
        <p:nvSpPr>
          <p:cNvPr id="7" name="Unvan 2"/>
          <p:cNvSpPr txBox="1">
            <a:spLocks/>
          </p:cNvSpPr>
          <p:nvPr/>
        </p:nvSpPr>
        <p:spPr>
          <a:xfrm>
            <a:off x="242569" y="604102"/>
            <a:ext cx="8486584" cy="3941393"/>
          </a:xfrm>
          <a:prstGeom prst="rect">
            <a:avLst/>
          </a:prstGeom>
        </p:spPr>
        <p:txBody>
          <a:bodyPr vert="horz" lIns="91440" tIns="45720" rIns="91440" bIns="45720" rtlCol="0" anchor="t">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marL="285750" indent="-285750" algn="just">
              <a:lnSpc>
                <a:spcPct val="100000"/>
              </a:lnSpc>
              <a:spcAft>
                <a:spcPts val="600"/>
              </a:spcAft>
              <a:buFont typeface="Arial" panose="020B0604020202020204" pitchFamily="34" charset="0"/>
              <a:buChar char="•"/>
            </a:pPr>
            <a:r>
              <a:rPr lang="tr-TR" sz="1800" b="1" dirty="0">
                <a:latin typeface="Calibri" panose="020F0502020204030204" pitchFamily="34" charset="0"/>
                <a:cs typeface="Calibri" panose="020F0502020204030204" pitchFamily="34" charset="0"/>
              </a:rPr>
              <a:t>Algoritma çalışırken çok fazla gereksiz kutular çıkacaktır hatta sadece bir nesne için birkaç farklı kutu bile çıkabilir. </a:t>
            </a:r>
          </a:p>
          <a:p>
            <a:pPr marL="285750" indent="-285750" algn="just">
              <a:lnSpc>
                <a:spcPct val="100000"/>
              </a:lnSpc>
              <a:spcAft>
                <a:spcPts val="600"/>
              </a:spcAft>
              <a:buFont typeface="Arial" panose="020B0604020202020204" pitchFamily="34" charset="0"/>
              <a:buChar char="•"/>
            </a:pPr>
            <a:r>
              <a:rPr lang="tr-TR" sz="1800" b="1" dirty="0">
                <a:latin typeface="Calibri" panose="020F0502020204030204" pitchFamily="34" charset="0"/>
                <a:cs typeface="Calibri" panose="020F0502020204030204" pitchFamily="34" charset="0"/>
              </a:rPr>
              <a:t>Gereksiz kutuları atmak kolay olacaktır, zaten elimizde o ızgaranın içinde nesne olup olmadığını tahmin eden bir parametre var fakat ızgaranın içinde nesne varsa ve aynı nesne için birden fazla ızgara o nesnenin orta noktası olduğunu düşünürse ne olacak?</a:t>
            </a:r>
            <a:endParaRPr lang="tr-TR" sz="1800" dirty="0">
              <a:latin typeface="Calibri" panose="020F0502020204030204" pitchFamily="34" charset="0"/>
              <a:cs typeface="Calibri" panose="020F0502020204030204" pitchFamily="34" charset="0"/>
            </a:endParaRPr>
          </a:p>
        </p:txBody>
      </p:sp>
      <p:pic>
        <p:nvPicPr>
          <p:cNvPr id="1026" name="Picture 2">
            <a:extLst>
              <a:ext uri="{FF2B5EF4-FFF2-40B4-BE49-F238E27FC236}">
                <a16:creationId xmlns:a16="http://schemas.microsoft.com/office/drawing/2014/main" id="{A1C6AA12-B1C1-1126-7D7E-991EBEDD1C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4448" y="2460557"/>
            <a:ext cx="8334375" cy="2276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81343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a:t>YOLO</a:t>
            </a:r>
            <a:endParaRPr lang="tr-TR" sz="2000" dirty="0"/>
          </a:p>
        </p:txBody>
      </p:sp>
      <p:sp>
        <p:nvSpPr>
          <p:cNvPr id="7" name="Unvan 2"/>
          <p:cNvSpPr txBox="1">
            <a:spLocks/>
          </p:cNvSpPr>
          <p:nvPr/>
        </p:nvSpPr>
        <p:spPr>
          <a:xfrm>
            <a:off x="242569" y="604102"/>
            <a:ext cx="8486584" cy="3941393"/>
          </a:xfrm>
          <a:prstGeom prst="rect">
            <a:avLst/>
          </a:prstGeom>
        </p:spPr>
        <p:txBody>
          <a:bodyPr vert="horz" lIns="91440" tIns="45720" rIns="91440" bIns="45720" rtlCol="0" anchor="t">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marL="285750" indent="-285750" algn="just">
              <a:lnSpc>
                <a:spcPct val="100000"/>
              </a:lnSpc>
              <a:spcAft>
                <a:spcPts val="600"/>
              </a:spcAft>
              <a:buFont typeface="Arial" panose="020B0604020202020204" pitchFamily="34" charset="0"/>
              <a:buChar char="•"/>
            </a:pPr>
            <a:r>
              <a:rPr lang="tr-TR" sz="1600" b="1" dirty="0">
                <a:latin typeface="Calibri" panose="020F0502020204030204" pitchFamily="34" charset="0"/>
                <a:cs typeface="Calibri" panose="020F0502020204030204" pitchFamily="34" charset="0"/>
              </a:rPr>
              <a:t>Burada devreye </a:t>
            </a:r>
            <a:r>
              <a:rPr lang="tr-TR" sz="1600" b="1" dirty="0" err="1">
                <a:latin typeface="Calibri" panose="020F0502020204030204" pitchFamily="34" charset="0"/>
                <a:cs typeface="Calibri" panose="020F0502020204030204" pitchFamily="34" charset="0"/>
              </a:rPr>
              <a:t>Non</a:t>
            </a:r>
            <a:r>
              <a:rPr lang="tr-TR" sz="1600" b="1" dirty="0">
                <a:latin typeface="Calibri" panose="020F0502020204030204" pitchFamily="34" charset="0"/>
                <a:cs typeface="Calibri" panose="020F0502020204030204" pitchFamily="34" charset="0"/>
              </a:rPr>
              <a:t> </a:t>
            </a:r>
            <a:r>
              <a:rPr lang="tr-TR" sz="1600" b="1" dirty="0" err="1">
                <a:latin typeface="Calibri" panose="020F0502020204030204" pitchFamily="34" charset="0"/>
                <a:cs typeface="Calibri" panose="020F0502020204030204" pitchFamily="34" charset="0"/>
              </a:rPr>
              <a:t>max</a:t>
            </a:r>
            <a:r>
              <a:rPr lang="tr-TR" sz="1600" b="1" dirty="0">
                <a:latin typeface="Calibri" panose="020F0502020204030204" pitchFamily="34" charset="0"/>
                <a:cs typeface="Calibri" panose="020F0502020204030204" pitchFamily="34" charset="0"/>
              </a:rPr>
              <a:t> </a:t>
            </a:r>
            <a:r>
              <a:rPr lang="tr-TR" sz="1600" b="1" dirty="0" err="1">
                <a:latin typeface="Calibri" panose="020F0502020204030204" pitchFamily="34" charset="0"/>
                <a:cs typeface="Calibri" panose="020F0502020204030204" pitchFamily="34" charset="0"/>
              </a:rPr>
              <a:t>Suppression</a:t>
            </a:r>
            <a:r>
              <a:rPr lang="tr-TR" sz="1600" b="1" dirty="0">
                <a:latin typeface="Calibri" panose="020F0502020204030204" pitchFamily="34" charset="0"/>
                <a:cs typeface="Calibri" panose="020F0502020204030204" pitchFamily="34" charset="0"/>
              </a:rPr>
              <a:t> algoritması devreye girer. </a:t>
            </a:r>
          </a:p>
          <a:p>
            <a:pPr marL="285750" indent="-285750" algn="just">
              <a:lnSpc>
                <a:spcPct val="100000"/>
              </a:lnSpc>
              <a:spcAft>
                <a:spcPts val="600"/>
              </a:spcAft>
              <a:buFont typeface="Arial" panose="020B0604020202020204" pitchFamily="34" charset="0"/>
              <a:buChar char="•"/>
            </a:pPr>
            <a:r>
              <a:rPr lang="tr-TR" sz="1600" b="1" dirty="0">
                <a:latin typeface="Calibri" panose="020F0502020204030204" pitchFamily="34" charset="0"/>
                <a:cs typeface="Calibri" panose="020F0502020204030204" pitchFamily="34" charset="0"/>
              </a:rPr>
              <a:t>1-) Güven skoru belli bir seviyenin altında olan tüm kutuları at (</a:t>
            </a:r>
            <a:r>
              <a:rPr lang="tr-TR" sz="1600" b="1" dirty="0" err="1">
                <a:latin typeface="Calibri" panose="020F0502020204030204" pitchFamily="34" charset="0"/>
                <a:cs typeface="Calibri" panose="020F0502020204030204" pitchFamily="34" charset="0"/>
              </a:rPr>
              <a:t>örn</a:t>
            </a:r>
            <a:r>
              <a:rPr lang="tr-TR" sz="1600" b="1" dirty="0">
                <a:latin typeface="Calibri" panose="020F0502020204030204" pitchFamily="34" charset="0"/>
                <a:cs typeface="Calibri" panose="020F0502020204030204" pitchFamily="34" charset="0"/>
              </a:rPr>
              <a:t>. 0.5)</a:t>
            </a:r>
          </a:p>
          <a:p>
            <a:pPr marL="285750" indent="-285750" algn="just">
              <a:lnSpc>
                <a:spcPct val="100000"/>
              </a:lnSpc>
              <a:spcAft>
                <a:spcPts val="600"/>
              </a:spcAft>
              <a:buFont typeface="Arial" panose="020B0604020202020204" pitchFamily="34" charset="0"/>
              <a:buChar char="•"/>
            </a:pPr>
            <a:r>
              <a:rPr lang="tr-TR" sz="1600" b="1" dirty="0">
                <a:latin typeface="Calibri" panose="020F0502020204030204" pitchFamily="34" charset="0"/>
                <a:cs typeface="Calibri" panose="020F0502020204030204" pitchFamily="34" charset="0"/>
              </a:rPr>
              <a:t>Kutu kaldığı sürece:</a:t>
            </a:r>
          </a:p>
          <a:p>
            <a:pPr marL="285750" indent="-285750" algn="just">
              <a:lnSpc>
                <a:spcPct val="100000"/>
              </a:lnSpc>
              <a:spcAft>
                <a:spcPts val="600"/>
              </a:spcAft>
              <a:buFont typeface="Arial" panose="020B0604020202020204" pitchFamily="34" charset="0"/>
              <a:buChar char="•"/>
            </a:pPr>
            <a:r>
              <a:rPr lang="tr-TR" sz="1600" b="1" dirty="0">
                <a:latin typeface="Calibri" panose="020F0502020204030204" pitchFamily="34" charset="0"/>
                <a:cs typeface="Calibri" panose="020F0502020204030204" pitchFamily="34" charset="0"/>
              </a:rPr>
              <a:t>1-) En yüksek güven skorlu kutuyu seç ve onu çıktı olarak ver. Bu kutuya A diyelim.</a:t>
            </a:r>
          </a:p>
          <a:p>
            <a:pPr marL="285750" indent="-285750" algn="just">
              <a:lnSpc>
                <a:spcPct val="100000"/>
              </a:lnSpc>
              <a:spcAft>
                <a:spcPts val="600"/>
              </a:spcAft>
              <a:buFont typeface="Arial" panose="020B0604020202020204" pitchFamily="34" charset="0"/>
              <a:buChar char="•"/>
            </a:pPr>
            <a:r>
              <a:rPr lang="tr-TR" sz="1600" b="1" dirty="0">
                <a:latin typeface="Calibri" panose="020F0502020204030204" pitchFamily="34" charset="0"/>
                <a:cs typeface="Calibri" panose="020F0502020204030204" pitchFamily="34" charset="0"/>
              </a:rPr>
              <a:t>2-) A ile </a:t>
            </a:r>
            <a:r>
              <a:rPr lang="tr-TR" sz="1600" b="1" dirty="0" err="1">
                <a:latin typeface="Calibri" panose="020F0502020204030204" pitchFamily="34" charset="0"/>
                <a:cs typeface="Calibri" panose="020F0502020204030204" pitchFamily="34" charset="0"/>
              </a:rPr>
              <a:t>IoU</a:t>
            </a:r>
            <a:r>
              <a:rPr lang="tr-TR" sz="1600" b="1" dirty="0">
                <a:latin typeface="Calibri" panose="020F0502020204030204" pitchFamily="34" charset="0"/>
                <a:cs typeface="Calibri" panose="020F0502020204030204" pitchFamily="34" charset="0"/>
              </a:rPr>
              <a:t> değeri 0.5’ten fazla olan diğer tüm kutuları at</a:t>
            </a:r>
          </a:p>
          <a:p>
            <a:pPr marL="285750" indent="-285750" algn="just">
              <a:lnSpc>
                <a:spcPct val="100000"/>
              </a:lnSpc>
              <a:spcAft>
                <a:spcPts val="600"/>
              </a:spcAft>
              <a:buFont typeface="Arial" panose="020B0604020202020204" pitchFamily="34" charset="0"/>
              <a:buChar char="•"/>
            </a:pPr>
            <a:r>
              <a:rPr lang="tr-TR" sz="1600" b="1" dirty="0">
                <a:latin typeface="Calibri" panose="020F0502020204030204" pitchFamily="34" charset="0"/>
                <a:cs typeface="Calibri" panose="020F0502020204030204" pitchFamily="34" charset="0"/>
              </a:rPr>
              <a:t>Bu işlem sonucunda da elimizde her nesne için bir tane kutucuk kalmış olur.</a:t>
            </a:r>
            <a:endParaRPr lang="tr-TR" sz="1600" dirty="0">
              <a:latin typeface="Calibri" panose="020F0502020204030204" pitchFamily="34" charset="0"/>
              <a:cs typeface="Calibri" panose="020F0502020204030204" pitchFamily="34" charset="0"/>
            </a:endParaRPr>
          </a:p>
        </p:txBody>
      </p:sp>
      <p:pic>
        <p:nvPicPr>
          <p:cNvPr id="1026" name="Picture 2">
            <a:extLst>
              <a:ext uri="{FF2B5EF4-FFF2-40B4-BE49-F238E27FC236}">
                <a16:creationId xmlns:a16="http://schemas.microsoft.com/office/drawing/2014/main" id="{A1C6AA12-B1C1-1126-7D7E-991EBEDD1C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4047" y="2785235"/>
            <a:ext cx="8334375" cy="2276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99558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a:t>YOLO V11</a:t>
            </a:r>
            <a:endParaRPr lang="tr-TR" sz="2000" dirty="0"/>
          </a:p>
        </p:txBody>
      </p:sp>
      <p:sp>
        <p:nvSpPr>
          <p:cNvPr id="7" name="Unvan 2"/>
          <p:cNvSpPr txBox="1">
            <a:spLocks/>
          </p:cNvSpPr>
          <p:nvPr/>
        </p:nvSpPr>
        <p:spPr>
          <a:xfrm>
            <a:off x="242569" y="604102"/>
            <a:ext cx="8486584" cy="3941393"/>
          </a:xfrm>
          <a:prstGeom prst="rect">
            <a:avLst/>
          </a:prstGeom>
        </p:spPr>
        <p:txBody>
          <a:bodyPr vert="horz" lIns="91440" tIns="45720" rIns="91440" bIns="45720" rtlCol="0" anchor="t">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marL="285750" indent="-285750" algn="just">
              <a:lnSpc>
                <a:spcPct val="100000"/>
              </a:lnSpc>
              <a:spcAft>
                <a:spcPts val="600"/>
              </a:spcAft>
              <a:buFont typeface="Arial" panose="020B0604020202020204" pitchFamily="34" charset="0"/>
              <a:buChar char="•"/>
            </a:pPr>
            <a:endParaRPr lang="tr-TR" sz="1600" dirty="0">
              <a:latin typeface="Calibri" panose="020F0502020204030204" pitchFamily="34" charset="0"/>
              <a:cs typeface="Calibri" panose="020F0502020204030204" pitchFamily="34" charset="0"/>
            </a:endParaRPr>
          </a:p>
        </p:txBody>
      </p:sp>
      <p:pic>
        <p:nvPicPr>
          <p:cNvPr id="1026" name="Picture 2" descr="Ultralytics YOLO11 Karşılaştırma Plotları">
            <a:extLst>
              <a:ext uri="{FF2B5EF4-FFF2-40B4-BE49-F238E27FC236}">
                <a16:creationId xmlns:a16="http://schemas.microsoft.com/office/drawing/2014/main" id="{D9C9E541-69E8-EC48-D611-519AB81A51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715" y="598005"/>
            <a:ext cx="8804570" cy="385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1910847"/>
      </p:ext>
    </p:extLst>
  </p:cSld>
  <p:clrMapOvr>
    <a:masterClrMapping/>
  </p:clrMapOvr>
</p:sld>
</file>

<file path=ppt/theme/theme1.xml><?xml version="1.0" encoding="utf-8"?>
<a:theme xmlns:a="http://schemas.openxmlformats.org/drawingml/2006/main" name="Office Theme">
  <a:themeElements>
    <a:clrScheme name="Office Teması">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Özel 2">
      <a:majorFont>
        <a:latin typeface="Arial Black"/>
        <a:ea typeface=""/>
        <a:cs typeface=""/>
      </a:majorFont>
      <a:minorFont>
        <a:latin typeface="Arial Black"/>
        <a:ea typeface=""/>
        <a:cs typeface=""/>
      </a:minorFont>
    </a:fontScheme>
    <a:fmtScheme name="Office Teması">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9909</TotalTime>
  <Words>2215</Words>
  <Application>Microsoft Office PowerPoint</Application>
  <PresentationFormat>Ekran Gösterisi (16:9)</PresentationFormat>
  <Paragraphs>229</Paragraphs>
  <Slides>31</Slides>
  <Notes>3</Notes>
  <HiddenSlides>0</HiddenSlides>
  <MMClips>0</MMClips>
  <ScaleCrop>false</ScaleCrop>
  <HeadingPairs>
    <vt:vector size="6" baseType="variant">
      <vt:variant>
        <vt:lpstr>Kullanılan Yazı Tipleri</vt:lpstr>
      </vt:variant>
      <vt:variant>
        <vt:i4>5</vt:i4>
      </vt:variant>
      <vt:variant>
        <vt:lpstr>Tema</vt:lpstr>
      </vt:variant>
      <vt:variant>
        <vt:i4>1</vt:i4>
      </vt:variant>
      <vt:variant>
        <vt:lpstr>Slayt Başlıkları</vt:lpstr>
      </vt:variant>
      <vt:variant>
        <vt:i4>31</vt:i4>
      </vt:variant>
    </vt:vector>
  </HeadingPairs>
  <TitlesOfParts>
    <vt:vector size="37" baseType="lpstr">
      <vt:lpstr>Söhne</vt:lpstr>
      <vt:lpstr>Calibri</vt:lpstr>
      <vt:lpstr>Arial</vt:lpstr>
      <vt:lpstr>TimesNewRomanPSMT</vt:lpstr>
      <vt:lpstr>Arial Black</vt:lpstr>
      <vt:lpstr>Office Theme</vt:lpstr>
      <vt:lpstr>Makine Öğrenmesinin Temelleri  | Hafta 8  Makine Öğrenmesi-YOLO Detection  </vt:lpstr>
      <vt:lpstr>YOLO</vt:lpstr>
      <vt:lpstr>YOLO</vt:lpstr>
      <vt:lpstr>YOLO</vt:lpstr>
      <vt:lpstr>YOLO</vt:lpstr>
      <vt:lpstr>YOLO</vt:lpstr>
      <vt:lpstr>YOLO</vt:lpstr>
      <vt:lpstr>YOLO</vt:lpstr>
      <vt:lpstr>YOLO V11</vt:lpstr>
      <vt:lpstr>YOLO V11 Uygulama-&gt; YOLO11_Object_Detection.ipynb</vt:lpstr>
      <vt:lpstr>YOLO V11 Uygulama-&gt; YOLO11_Object_Detection.ipynb</vt:lpstr>
      <vt:lpstr>YOLO V11 Uygulama-&gt; YOLO11_Object_Detection.ipynb</vt:lpstr>
      <vt:lpstr>YOLO V11 Uygulama-&gt; YOLO11_Object_Detection.ipynb</vt:lpstr>
      <vt:lpstr>YOLO V11 Uygulama-&gt; YOLO11_Object_Detection.ipynb</vt:lpstr>
      <vt:lpstr>YOLO V11 Uygulama-&gt; YOLO11_Object_Detection.ipynb</vt:lpstr>
      <vt:lpstr>YOLO V11 Uygulama-&gt; YOLO11_Object_Detection.ipynb</vt:lpstr>
      <vt:lpstr>YOLO V11 Uygulama-&gt; YOLO11_Object_Detection.ipynb</vt:lpstr>
      <vt:lpstr>YOLO V11 Uygulama-&gt; YOLO11_Object_Detection.ipynb</vt:lpstr>
      <vt:lpstr>YOLO V11 Uygulama-&gt; YOLO11_Object_Detection.ipynb</vt:lpstr>
      <vt:lpstr>YOLO V11 Uygulama-&gt; YOLO11_Object_Detection.ipynb</vt:lpstr>
      <vt:lpstr>YOLO V11 Uygulama-&gt; YOLO11_Object_Detection.ipynb</vt:lpstr>
      <vt:lpstr>YOLO V11 Uygulama-&gt; YOLO11_Object_Detection.ipynb</vt:lpstr>
      <vt:lpstr>YOLO V11 Uygulama-&gt; YOLO11_Object_Detection.ipynb</vt:lpstr>
      <vt:lpstr>YOLO V11 Uygulama-&gt; YOLO11_Object_Detection.ipynb</vt:lpstr>
      <vt:lpstr>YOLO V11 Uygulama-&gt; YOLO11_Object_Detection.ipynb</vt:lpstr>
      <vt:lpstr>YOLO V11 Uygulama-&gt; YOLO11_Object_Detection.ipynb</vt:lpstr>
      <vt:lpstr>YOLO V11 Uygulama-&gt; YOLO11_Object_Detection.ipynb</vt:lpstr>
      <vt:lpstr>YOLO V11 Uygulama-&gt; YOLO11_Object_Detection.ipynb</vt:lpstr>
      <vt:lpstr>YOLO V11 Uygulama-&gt; YOLO11_Object_Detection.ipynb</vt:lpstr>
      <vt:lpstr>YOLO V11 Uygulama-&gt; YOLO11_Object_Detection.ipynb</vt:lpstr>
      <vt:lpstr>YOLO V11 Uygulama-&gt; YOLO11_Object_Detection.ipynb</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Yapay Zeka | Hafta 1</dc:title>
  <dc:creator>Ümit ATİLA</dc:creator>
  <cp:lastModifiedBy>Abdulkadir Karacı</cp:lastModifiedBy>
  <cp:revision>514</cp:revision>
  <dcterms:created xsi:type="dcterms:W3CDTF">2020-10-02T20:23:56Z</dcterms:created>
  <dcterms:modified xsi:type="dcterms:W3CDTF">2024-12-22T13:13:46Z</dcterms:modified>
</cp:coreProperties>
</file>